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2"/>
  </p:notesMasterIdLst>
  <p:sldIdLst>
    <p:sldId id="257" r:id="rId3"/>
    <p:sldId id="617" r:id="rId4"/>
    <p:sldId id="612" r:id="rId5"/>
    <p:sldId id="644" r:id="rId6"/>
    <p:sldId id="576" r:id="rId7"/>
    <p:sldId id="575" r:id="rId8"/>
    <p:sldId id="592" r:id="rId9"/>
    <p:sldId id="618" r:id="rId10"/>
    <p:sldId id="620" r:id="rId11"/>
    <p:sldId id="565" r:id="rId12"/>
    <p:sldId id="551" r:id="rId13"/>
    <p:sldId id="548" r:id="rId14"/>
    <p:sldId id="593" r:id="rId15"/>
    <p:sldId id="549" r:id="rId16"/>
    <p:sldId id="550" r:id="rId17"/>
    <p:sldId id="547" r:id="rId18"/>
    <p:sldId id="552" r:id="rId19"/>
    <p:sldId id="555" r:id="rId20"/>
    <p:sldId id="560" r:id="rId21"/>
    <p:sldId id="566" r:id="rId22"/>
    <p:sldId id="557" r:id="rId23"/>
    <p:sldId id="556" r:id="rId24"/>
    <p:sldId id="559" r:id="rId25"/>
    <p:sldId id="558" r:id="rId26"/>
    <p:sldId id="567" r:id="rId27"/>
    <p:sldId id="586" r:id="rId28"/>
    <p:sldId id="562" r:id="rId29"/>
    <p:sldId id="572" r:id="rId30"/>
    <p:sldId id="577" r:id="rId31"/>
    <p:sldId id="573" r:id="rId32"/>
    <p:sldId id="590" r:id="rId33"/>
    <p:sldId id="591" r:id="rId34"/>
    <p:sldId id="595" r:id="rId35"/>
    <p:sldId id="561" r:id="rId36"/>
    <p:sldId id="563" r:id="rId37"/>
    <p:sldId id="574" r:id="rId38"/>
    <p:sldId id="578" r:id="rId39"/>
    <p:sldId id="579" r:id="rId40"/>
    <p:sldId id="580" r:id="rId41"/>
    <p:sldId id="581" r:id="rId42"/>
    <p:sldId id="582" r:id="rId43"/>
    <p:sldId id="584" r:id="rId44"/>
    <p:sldId id="583" r:id="rId45"/>
    <p:sldId id="585" r:id="rId46"/>
    <p:sldId id="588" r:id="rId47"/>
    <p:sldId id="636" r:id="rId48"/>
    <p:sldId id="635" r:id="rId49"/>
    <p:sldId id="600" r:id="rId50"/>
    <p:sldId id="589" r:id="rId51"/>
    <p:sldId id="637" r:id="rId52"/>
    <p:sldId id="638" r:id="rId53"/>
    <p:sldId id="639" r:id="rId54"/>
    <p:sldId id="596" r:id="rId55"/>
    <p:sldId id="601" r:id="rId56"/>
    <p:sldId id="290" r:id="rId57"/>
    <p:sldId id="571" r:id="rId58"/>
    <p:sldId id="607" r:id="rId59"/>
    <p:sldId id="609" r:id="rId60"/>
    <p:sldId id="608" r:id="rId61"/>
    <p:sldId id="615" r:id="rId62"/>
    <p:sldId id="616" r:id="rId63"/>
    <p:sldId id="599" r:id="rId64"/>
    <p:sldId id="624" r:id="rId65"/>
    <p:sldId id="622" r:id="rId66"/>
    <p:sldId id="623" r:id="rId67"/>
    <p:sldId id="597" r:id="rId68"/>
    <p:sldId id="634" r:id="rId69"/>
    <p:sldId id="598" r:id="rId70"/>
    <p:sldId id="603" r:id="rId71"/>
    <p:sldId id="625" r:id="rId72"/>
    <p:sldId id="627" r:id="rId73"/>
    <p:sldId id="605" r:id="rId74"/>
    <p:sldId id="629" r:id="rId75"/>
    <p:sldId id="628" r:id="rId76"/>
    <p:sldId id="630" r:id="rId77"/>
    <p:sldId id="604" r:id="rId78"/>
    <p:sldId id="626" r:id="rId79"/>
    <p:sldId id="631" r:id="rId80"/>
    <p:sldId id="606" r:id="rId81"/>
    <p:sldId id="632" r:id="rId82"/>
    <p:sldId id="640" r:id="rId83"/>
    <p:sldId id="633" r:id="rId84"/>
    <p:sldId id="643" r:id="rId85"/>
    <p:sldId id="614" r:id="rId86"/>
    <p:sldId id="642" r:id="rId87"/>
    <p:sldId id="613" r:id="rId88"/>
    <p:sldId id="611" r:id="rId89"/>
    <p:sldId id="641" r:id="rId90"/>
    <p:sldId id="446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09701269-9B82-9A42-A0EC-3DA350F6F2EB}">
          <p14:sldIdLst>
            <p14:sldId id="257"/>
            <p14:sldId id="617"/>
          </p14:sldIdLst>
        </p14:section>
        <p14:section name="Purpose and goals" id="{42280172-88FD-4A44-8111-AE792A68D8EA}">
          <p14:sldIdLst>
            <p14:sldId id="612"/>
          </p14:sldIdLst>
        </p14:section>
        <p14:section name="Hassles with shared data" id="{974CC27A-79C9-4735-B989-8B6319484996}">
          <p14:sldIdLst>
            <p14:sldId id="644"/>
            <p14:sldId id="576"/>
            <p14:sldId id="575"/>
            <p14:sldId id="592"/>
            <p14:sldId id="618"/>
            <p14:sldId id="620"/>
          </p14:sldIdLst>
        </p14:section>
        <p14:section name="Fundamentals" id="{BB78AD47-FC4A-4A27-B03C-CB72E27F74FD}">
          <p14:sldIdLst>
            <p14:sldId id="565"/>
            <p14:sldId id="551"/>
            <p14:sldId id="548"/>
            <p14:sldId id="593"/>
            <p14:sldId id="549"/>
            <p14:sldId id="550"/>
            <p14:sldId id="547"/>
            <p14:sldId id="552"/>
            <p14:sldId id="555"/>
            <p14:sldId id="560"/>
            <p14:sldId id="566"/>
            <p14:sldId id="557"/>
            <p14:sldId id="556"/>
            <p14:sldId id="559"/>
            <p14:sldId id="558"/>
            <p14:sldId id="567"/>
          </p14:sldIdLst>
        </p14:section>
        <p14:section name="Modify &amp; maintain permissions" id="{7F33783B-2B71-40B6-800E-1B1693625BC1}">
          <p14:sldIdLst>
            <p14:sldId id="586"/>
            <p14:sldId id="562"/>
            <p14:sldId id="572"/>
            <p14:sldId id="577"/>
            <p14:sldId id="573"/>
            <p14:sldId id="590"/>
            <p14:sldId id="591"/>
            <p14:sldId id="595"/>
            <p14:sldId id="561"/>
            <p14:sldId id="563"/>
            <p14:sldId id="574"/>
            <p14:sldId id="578"/>
            <p14:sldId id="579"/>
            <p14:sldId id="580"/>
            <p14:sldId id="581"/>
            <p14:sldId id="582"/>
            <p14:sldId id="584"/>
            <p14:sldId id="583"/>
            <p14:sldId id="585"/>
            <p14:sldId id="588"/>
            <p14:sldId id="636"/>
            <p14:sldId id="635"/>
            <p14:sldId id="600"/>
            <p14:sldId id="589"/>
            <p14:sldId id="637"/>
            <p14:sldId id="638"/>
            <p14:sldId id="639"/>
            <p14:sldId id="596"/>
            <p14:sldId id="601"/>
          </p14:sldIdLst>
        </p14:section>
        <p14:section name="Organizing and monitoring" id="{73495225-44BE-4AF2-8845-361486AAFC27}">
          <p14:sldIdLst>
            <p14:sldId id="290"/>
            <p14:sldId id="571"/>
            <p14:sldId id="607"/>
            <p14:sldId id="609"/>
            <p14:sldId id="608"/>
            <p14:sldId id="615"/>
            <p14:sldId id="616"/>
          </p14:sldIdLst>
        </p14:section>
        <p14:section name="Transferring data" id="{D0BEBB4F-0DA8-465B-88AA-BDEABBA2AB9D}">
          <p14:sldIdLst>
            <p14:sldId id="599"/>
            <p14:sldId id="624"/>
            <p14:sldId id="622"/>
            <p14:sldId id="623"/>
            <p14:sldId id="597"/>
            <p14:sldId id="634"/>
            <p14:sldId id="598"/>
            <p14:sldId id="603"/>
            <p14:sldId id="625"/>
            <p14:sldId id="627"/>
            <p14:sldId id="605"/>
            <p14:sldId id="629"/>
            <p14:sldId id="628"/>
            <p14:sldId id="630"/>
            <p14:sldId id="604"/>
            <p14:sldId id="626"/>
            <p14:sldId id="631"/>
            <p14:sldId id="606"/>
            <p14:sldId id="632"/>
            <p14:sldId id="640"/>
            <p14:sldId id="633"/>
          </p14:sldIdLst>
        </p14:section>
        <p14:section name="Group and data management" id="{41081715-3A07-47F5-A3D6-4281C1A8F80B}">
          <p14:sldIdLst>
            <p14:sldId id="643"/>
            <p14:sldId id="614"/>
            <p14:sldId id="642"/>
            <p14:sldId id="613"/>
            <p14:sldId id="611"/>
            <p14:sldId id="641"/>
          </p14:sldIdLst>
        </p14:section>
        <p14:section name="Examples" id="{927BC108-879D-490C-9E6F-551507DFEEB2}">
          <p14:sldIdLst>
            <p14:sldId id="4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B9216-C785-4287-9AFD-EBE3FD9734FA}" v="2312" dt="2019-04-23T13:23:19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7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microsoft.com/office/2016/11/relationships/changesInfo" Target="changesInfos/changesInfo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98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over, David (NIH/CIT) [E]" userId="b8944644-144f-4e5f-bc04-bc164021765a" providerId="ADAL" clId="{94EB9216-C785-4287-9AFD-EBE3FD9734FA}"/>
    <pc:docChg chg="undo custSel addSld delSld modSld sldOrd modSection">
      <pc:chgData name="Hoover, David (NIH/CIT) [E]" userId="b8944644-144f-4e5f-bc04-bc164021765a" providerId="ADAL" clId="{94EB9216-C785-4287-9AFD-EBE3FD9734FA}" dt="2019-04-23T13:23:19.279" v="2309" actId="20577"/>
      <pc:docMkLst>
        <pc:docMk/>
      </pc:docMkLst>
      <pc:sldChg chg="modSp add">
        <pc:chgData name="Hoover, David (NIH/CIT) [E]" userId="b8944644-144f-4e5f-bc04-bc164021765a" providerId="ADAL" clId="{94EB9216-C785-4287-9AFD-EBE3FD9734FA}" dt="2019-04-12T20:01:52.572" v="2238" actId="1076"/>
        <pc:sldMkLst>
          <pc:docMk/>
          <pc:sldMk cId="1324021634" sldId="290"/>
        </pc:sldMkLst>
        <pc:spChg chg="mod">
          <ac:chgData name="Hoover, David (NIH/CIT) [E]" userId="b8944644-144f-4e5f-bc04-bc164021765a" providerId="ADAL" clId="{94EB9216-C785-4287-9AFD-EBE3FD9734FA}" dt="2019-04-12T20:01:46.970" v="2236" actId="20577"/>
          <ac:spMkLst>
            <pc:docMk/>
            <pc:sldMk cId="1324021634" sldId="290"/>
            <ac:spMk id="4" creationId="{00000000-0000-0000-0000-000000000000}"/>
          </ac:spMkLst>
        </pc:spChg>
        <pc:picChg chg="mod">
          <ac:chgData name="Hoover, David (NIH/CIT) [E]" userId="b8944644-144f-4e5f-bc04-bc164021765a" providerId="ADAL" clId="{94EB9216-C785-4287-9AFD-EBE3FD9734FA}" dt="2019-04-12T20:01:52.572" v="2238" actId="1076"/>
          <ac:picMkLst>
            <pc:docMk/>
            <pc:sldMk cId="1324021634" sldId="290"/>
            <ac:picMk id="3" creationId="{DF855F4F-4566-49D7-91EF-DE1F0D619DA9}"/>
          </ac:picMkLst>
        </pc:picChg>
      </pc:sldChg>
      <pc:sldChg chg="modSp">
        <pc:chgData name="Hoover, David (NIH/CIT) [E]" userId="b8944644-144f-4e5f-bc04-bc164021765a" providerId="ADAL" clId="{94EB9216-C785-4287-9AFD-EBE3FD9734FA}" dt="2019-04-12T19:16:42.509" v="503" actId="113"/>
        <pc:sldMkLst>
          <pc:docMk/>
          <pc:sldMk cId="2150256807" sldId="582"/>
        </pc:sldMkLst>
        <pc:spChg chg="mod">
          <ac:chgData name="Hoover, David (NIH/CIT) [E]" userId="b8944644-144f-4e5f-bc04-bc164021765a" providerId="ADAL" clId="{94EB9216-C785-4287-9AFD-EBE3FD9734FA}" dt="2019-04-12T19:16:42.509" v="503" actId="113"/>
          <ac:spMkLst>
            <pc:docMk/>
            <pc:sldMk cId="2150256807" sldId="582"/>
            <ac:spMk id="5" creationId="{9E46454C-0367-4E7A-A302-96906E72E1C3}"/>
          </ac:spMkLst>
        </pc:spChg>
      </pc:sldChg>
      <pc:sldChg chg="modSp">
        <pc:chgData name="Hoover, David (NIH/CIT) [E]" userId="b8944644-144f-4e5f-bc04-bc164021765a" providerId="ADAL" clId="{94EB9216-C785-4287-9AFD-EBE3FD9734FA}" dt="2019-04-12T19:16:46.581" v="504" actId="113"/>
        <pc:sldMkLst>
          <pc:docMk/>
          <pc:sldMk cId="1460364036" sldId="584"/>
        </pc:sldMkLst>
        <pc:spChg chg="mod">
          <ac:chgData name="Hoover, David (NIH/CIT) [E]" userId="b8944644-144f-4e5f-bc04-bc164021765a" providerId="ADAL" clId="{94EB9216-C785-4287-9AFD-EBE3FD9734FA}" dt="2019-04-12T19:16:46.581" v="504" actId="113"/>
          <ac:spMkLst>
            <pc:docMk/>
            <pc:sldMk cId="1460364036" sldId="584"/>
            <ac:spMk id="5" creationId="{7CAF5B91-0967-49BF-843E-3371A18EB122}"/>
          </ac:spMkLst>
        </pc:spChg>
      </pc:sldChg>
      <pc:sldChg chg="add">
        <pc:chgData name="Hoover, David (NIH/CIT) [E]" userId="b8944644-144f-4e5f-bc04-bc164021765a" providerId="ADAL" clId="{94EB9216-C785-4287-9AFD-EBE3FD9734FA}" dt="2019-04-12T19:59:18.637" v="2193"/>
        <pc:sldMkLst>
          <pc:docMk/>
          <pc:sldMk cId="2576639252" sldId="586"/>
        </pc:sldMkLst>
      </pc:sldChg>
      <pc:sldChg chg="modSp ord">
        <pc:chgData name="Hoover, David (NIH/CIT) [E]" userId="b8944644-144f-4e5f-bc04-bc164021765a" providerId="ADAL" clId="{94EB9216-C785-4287-9AFD-EBE3FD9734FA}" dt="2019-04-12T19:19:05.035" v="594"/>
        <pc:sldMkLst>
          <pc:docMk/>
          <pc:sldMk cId="1764112292" sldId="589"/>
        </pc:sldMkLst>
        <pc:spChg chg="mod">
          <ac:chgData name="Hoover, David (NIH/CIT) [E]" userId="b8944644-144f-4e5f-bc04-bc164021765a" providerId="ADAL" clId="{94EB9216-C785-4287-9AFD-EBE3FD9734FA}" dt="2019-04-12T19:06:18.069" v="72" actId="20577"/>
          <ac:spMkLst>
            <pc:docMk/>
            <pc:sldMk cId="1764112292" sldId="589"/>
            <ac:spMk id="2" creationId="{BA87B530-29E3-4AC4-8AE1-770BF7D6ACA7}"/>
          </ac:spMkLst>
        </pc:spChg>
      </pc:sldChg>
      <pc:sldChg chg="modSp">
        <pc:chgData name="Hoover, David (NIH/CIT) [E]" userId="b8944644-144f-4e5f-bc04-bc164021765a" providerId="ADAL" clId="{94EB9216-C785-4287-9AFD-EBE3FD9734FA}" dt="2019-04-05T20:05:28.875" v="50" actId="20577"/>
        <pc:sldMkLst>
          <pc:docMk/>
          <pc:sldMk cId="2737785741" sldId="598"/>
        </pc:sldMkLst>
        <pc:spChg chg="mod">
          <ac:chgData name="Hoover, David (NIH/CIT) [E]" userId="b8944644-144f-4e5f-bc04-bc164021765a" providerId="ADAL" clId="{94EB9216-C785-4287-9AFD-EBE3FD9734FA}" dt="2019-04-05T20:05:28.875" v="50" actId="20577"/>
          <ac:spMkLst>
            <pc:docMk/>
            <pc:sldMk cId="2737785741" sldId="598"/>
            <ac:spMk id="3" creationId="{75C75015-106C-4A49-8521-B8DEE3117C3E}"/>
          </ac:spMkLst>
        </pc:spChg>
      </pc:sldChg>
      <pc:sldChg chg="addSp delSp modSp">
        <pc:chgData name="Hoover, David (NIH/CIT) [E]" userId="b8944644-144f-4e5f-bc04-bc164021765a" providerId="ADAL" clId="{94EB9216-C785-4287-9AFD-EBE3FD9734FA}" dt="2019-04-12T19:20:50.829" v="657" actId="478"/>
        <pc:sldMkLst>
          <pc:docMk/>
          <pc:sldMk cId="3634648697" sldId="600"/>
        </pc:sldMkLst>
        <pc:spChg chg="mod">
          <ac:chgData name="Hoover, David (NIH/CIT) [E]" userId="b8944644-144f-4e5f-bc04-bc164021765a" providerId="ADAL" clId="{94EB9216-C785-4287-9AFD-EBE3FD9734FA}" dt="2019-04-12T19:13:44.884" v="386" actId="20577"/>
          <ac:spMkLst>
            <pc:docMk/>
            <pc:sldMk cId="3634648697" sldId="600"/>
            <ac:spMk id="3" creationId="{6CC6413D-8F46-4778-B80F-5387E922D317}"/>
          </ac:spMkLst>
        </pc:spChg>
        <pc:spChg chg="add del mod">
          <ac:chgData name="Hoover, David (NIH/CIT) [E]" userId="b8944644-144f-4e5f-bc04-bc164021765a" providerId="ADAL" clId="{94EB9216-C785-4287-9AFD-EBE3FD9734FA}" dt="2019-04-12T19:20:50.829" v="657" actId="478"/>
          <ac:spMkLst>
            <pc:docMk/>
            <pc:sldMk cId="3634648697" sldId="600"/>
            <ac:spMk id="5" creationId="{8A87A66E-7AC5-46EF-A22D-8A82FB948F61}"/>
          </ac:spMkLst>
        </pc:spChg>
      </pc:sldChg>
      <pc:sldChg chg="modSp">
        <pc:chgData name="Hoover, David (NIH/CIT) [E]" userId="b8944644-144f-4e5f-bc04-bc164021765a" providerId="ADAL" clId="{94EB9216-C785-4287-9AFD-EBE3FD9734FA}" dt="2019-04-12T19:39:03.315" v="1588" actId="1076"/>
        <pc:sldMkLst>
          <pc:docMk/>
          <pc:sldMk cId="2867415337" sldId="601"/>
        </pc:sldMkLst>
        <pc:spChg chg="mod">
          <ac:chgData name="Hoover, David (NIH/CIT) [E]" userId="b8944644-144f-4e5f-bc04-bc164021765a" providerId="ADAL" clId="{94EB9216-C785-4287-9AFD-EBE3FD9734FA}" dt="2019-04-12T19:38:58.650" v="1587" actId="20577"/>
          <ac:spMkLst>
            <pc:docMk/>
            <pc:sldMk cId="2867415337" sldId="601"/>
            <ac:spMk id="3" creationId="{2E8D031E-3AC9-40D5-B685-5B2E32BFAEC0}"/>
          </ac:spMkLst>
        </pc:spChg>
        <pc:spChg chg="mod">
          <ac:chgData name="Hoover, David (NIH/CIT) [E]" userId="b8944644-144f-4e5f-bc04-bc164021765a" providerId="ADAL" clId="{94EB9216-C785-4287-9AFD-EBE3FD9734FA}" dt="2019-04-12T19:39:03.315" v="1588" actId="1076"/>
          <ac:spMkLst>
            <pc:docMk/>
            <pc:sldMk cId="2867415337" sldId="601"/>
            <ac:spMk id="5" creationId="{5596DE0F-4631-46B0-9FD2-97A2D43C634B}"/>
          </ac:spMkLst>
        </pc:spChg>
      </pc:sldChg>
      <pc:sldChg chg="modSp">
        <pc:chgData name="Hoover, David (NIH/CIT) [E]" userId="b8944644-144f-4e5f-bc04-bc164021765a" providerId="ADAL" clId="{94EB9216-C785-4287-9AFD-EBE3FD9734FA}" dt="2019-04-12T19:31:52.442" v="1293" actId="20577"/>
        <pc:sldMkLst>
          <pc:docMk/>
          <pc:sldMk cId="2058981668" sldId="603"/>
        </pc:sldMkLst>
        <pc:spChg chg="mod">
          <ac:chgData name="Hoover, David (NIH/CIT) [E]" userId="b8944644-144f-4e5f-bc04-bc164021765a" providerId="ADAL" clId="{94EB9216-C785-4287-9AFD-EBE3FD9734FA}" dt="2019-04-12T19:31:52.442" v="1293" actId="20577"/>
          <ac:spMkLst>
            <pc:docMk/>
            <pc:sldMk cId="2058981668" sldId="603"/>
            <ac:spMk id="2" creationId="{8835AB7B-3F22-4DBE-881D-B29A8DD757CE}"/>
          </ac:spMkLst>
        </pc:spChg>
      </pc:sldChg>
      <pc:sldChg chg="modSp">
        <pc:chgData name="Hoover, David (NIH/CIT) [E]" userId="b8944644-144f-4e5f-bc04-bc164021765a" providerId="ADAL" clId="{94EB9216-C785-4287-9AFD-EBE3FD9734FA}" dt="2019-04-12T19:32:32.923" v="1333" actId="20577"/>
        <pc:sldMkLst>
          <pc:docMk/>
          <pc:sldMk cId="3703730504" sldId="604"/>
        </pc:sldMkLst>
        <pc:spChg chg="mod">
          <ac:chgData name="Hoover, David (NIH/CIT) [E]" userId="b8944644-144f-4e5f-bc04-bc164021765a" providerId="ADAL" clId="{94EB9216-C785-4287-9AFD-EBE3FD9734FA}" dt="2019-04-12T19:32:32.923" v="1333" actId="20577"/>
          <ac:spMkLst>
            <pc:docMk/>
            <pc:sldMk cId="3703730504" sldId="604"/>
            <ac:spMk id="2" creationId="{8835AB7B-3F22-4DBE-881D-B29A8DD757CE}"/>
          </ac:spMkLst>
        </pc:spChg>
      </pc:sldChg>
      <pc:sldChg chg="modSp">
        <pc:chgData name="Hoover, David (NIH/CIT) [E]" userId="b8944644-144f-4e5f-bc04-bc164021765a" providerId="ADAL" clId="{94EB9216-C785-4287-9AFD-EBE3FD9734FA}" dt="2019-04-12T19:32:07.034" v="1323" actId="20577"/>
        <pc:sldMkLst>
          <pc:docMk/>
          <pc:sldMk cId="3889272029" sldId="605"/>
        </pc:sldMkLst>
        <pc:spChg chg="mod">
          <ac:chgData name="Hoover, David (NIH/CIT) [E]" userId="b8944644-144f-4e5f-bc04-bc164021765a" providerId="ADAL" clId="{94EB9216-C785-4287-9AFD-EBE3FD9734FA}" dt="2019-04-12T19:32:07.034" v="1323" actId="20577"/>
          <ac:spMkLst>
            <pc:docMk/>
            <pc:sldMk cId="3889272029" sldId="605"/>
            <ac:spMk id="2" creationId="{8835AB7B-3F22-4DBE-881D-B29A8DD757CE}"/>
          </ac:spMkLst>
        </pc:spChg>
      </pc:sldChg>
      <pc:sldChg chg="modSp">
        <pc:chgData name="Hoover, David (NIH/CIT) [E]" userId="b8944644-144f-4e5f-bc04-bc164021765a" providerId="ADAL" clId="{94EB9216-C785-4287-9AFD-EBE3FD9734FA}" dt="2019-04-12T19:32:53.484" v="1379" actId="20577"/>
        <pc:sldMkLst>
          <pc:docMk/>
          <pc:sldMk cId="2734918118" sldId="606"/>
        </pc:sldMkLst>
        <pc:spChg chg="mod">
          <ac:chgData name="Hoover, David (NIH/CIT) [E]" userId="b8944644-144f-4e5f-bc04-bc164021765a" providerId="ADAL" clId="{94EB9216-C785-4287-9AFD-EBE3FD9734FA}" dt="2019-04-12T19:32:53.484" v="1379" actId="20577"/>
          <ac:spMkLst>
            <pc:docMk/>
            <pc:sldMk cId="2734918118" sldId="606"/>
            <ac:spMk id="2" creationId="{8835AB7B-3F22-4DBE-881D-B29A8DD757CE}"/>
          </ac:spMkLst>
        </pc:spChg>
      </pc:sldChg>
      <pc:sldChg chg="ord">
        <pc:chgData name="Hoover, David (NIH/CIT) [E]" userId="b8944644-144f-4e5f-bc04-bc164021765a" providerId="ADAL" clId="{94EB9216-C785-4287-9AFD-EBE3FD9734FA}" dt="2019-04-12T19:57:40.592" v="2191"/>
        <pc:sldMkLst>
          <pc:docMk/>
          <pc:sldMk cId="4261308987" sldId="611"/>
        </pc:sldMkLst>
      </pc:sldChg>
      <pc:sldChg chg="addSp delSp modSp">
        <pc:chgData name="Hoover, David (NIH/CIT) [E]" userId="b8944644-144f-4e5f-bc04-bc164021765a" providerId="ADAL" clId="{94EB9216-C785-4287-9AFD-EBE3FD9734FA}" dt="2019-04-12T19:56:14.912" v="2187" actId="1076"/>
        <pc:sldMkLst>
          <pc:docMk/>
          <pc:sldMk cId="1550170455" sldId="613"/>
        </pc:sldMkLst>
        <pc:picChg chg="add del mod">
          <ac:chgData name="Hoover, David (NIH/CIT) [E]" userId="b8944644-144f-4e5f-bc04-bc164021765a" providerId="ADAL" clId="{94EB9216-C785-4287-9AFD-EBE3FD9734FA}" dt="2019-04-12T19:54:54.939" v="2180" actId="478"/>
          <ac:picMkLst>
            <pc:docMk/>
            <pc:sldMk cId="1550170455" sldId="613"/>
            <ac:picMk id="5" creationId="{0EBC8987-0853-49E5-8765-1F954AD56890}"/>
          </ac:picMkLst>
        </pc:picChg>
        <pc:picChg chg="add del mod">
          <ac:chgData name="Hoover, David (NIH/CIT) [E]" userId="b8944644-144f-4e5f-bc04-bc164021765a" providerId="ADAL" clId="{94EB9216-C785-4287-9AFD-EBE3FD9734FA}" dt="2019-04-12T19:55:32.413" v="2183" actId="478"/>
          <ac:picMkLst>
            <pc:docMk/>
            <pc:sldMk cId="1550170455" sldId="613"/>
            <ac:picMk id="6" creationId="{D93DD93F-6B97-43DB-AF96-A1E099C06AE2}"/>
          </ac:picMkLst>
        </pc:picChg>
        <pc:picChg chg="add mod modCrop">
          <ac:chgData name="Hoover, David (NIH/CIT) [E]" userId="b8944644-144f-4e5f-bc04-bc164021765a" providerId="ADAL" clId="{94EB9216-C785-4287-9AFD-EBE3FD9734FA}" dt="2019-04-12T19:56:14.912" v="2187" actId="1076"/>
          <ac:picMkLst>
            <pc:docMk/>
            <pc:sldMk cId="1550170455" sldId="613"/>
            <ac:picMk id="7" creationId="{7A5FD761-6BF9-4359-A050-9A89AFD66287}"/>
          </ac:picMkLst>
        </pc:picChg>
      </pc:sldChg>
      <pc:sldChg chg="addSp modSp">
        <pc:chgData name="Hoover, David (NIH/CIT) [E]" userId="b8944644-144f-4e5f-bc04-bc164021765a" providerId="ADAL" clId="{94EB9216-C785-4287-9AFD-EBE3FD9734FA}" dt="2019-04-12T19:49:37.625" v="2168" actId="1076"/>
        <pc:sldMkLst>
          <pc:docMk/>
          <pc:sldMk cId="675680051" sldId="614"/>
        </pc:sldMkLst>
        <pc:picChg chg="add mod">
          <ac:chgData name="Hoover, David (NIH/CIT) [E]" userId="b8944644-144f-4e5f-bc04-bc164021765a" providerId="ADAL" clId="{94EB9216-C785-4287-9AFD-EBE3FD9734FA}" dt="2019-04-12T19:49:37.625" v="2168" actId="1076"/>
          <ac:picMkLst>
            <pc:docMk/>
            <pc:sldMk cId="675680051" sldId="614"/>
            <ac:picMk id="2050" creationId="{7DAAF135-644F-4713-8ED2-99887EAD7DA7}"/>
          </ac:picMkLst>
        </pc:picChg>
      </pc:sldChg>
      <pc:sldChg chg="modSp">
        <pc:chgData name="Hoover, David (NIH/CIT) [E]" userId="b8944644-144f-4e5f-bc04-bc164021765a" providerId="ADAL" clId="{94EB9216-C785-4287-9AFD-EBE3FD9734FA}" dt="2019-04-12T19:31:57.610" v="1303" actId="20577"/>
        <pc:sldMkLst>
          <pc:docMk/>
          <pc:sldMk cId="2601118272" sldId="625"/>
        </pc:sldMkLst>
        <pc:spChg chg="mod">
          <ac:chgData name="Hoover, David (NIH/CIT) [E]" userId="b8944644-144f-4e5f-bc04-bc164021765a" providerId="ADAL" clId="{94EB9216-C785-4287-9AFD-EBE3FD9734FA}" dt="2019-04-12T19:31:57.610" v="1303" actId="20577"/>
          <ac:spMkLst>
            <pc:docMk/>
            <pc:sldMk cId="2601118272" sldId="625"/>
            <ac:spMk id="2" creationId="{D2E1823E-896C-4D5C-B6A4-3378110CB143}"/>
          </ac:spMkLst>
        </pc:spChg>
      </pc:sldChg>
      <pc:sldChg chg="modSp">
        <pc:chgData name="Hoover, David (NIH/CIT) [E]" userId="b8944644-144f-4e5f-bc04-bc164021765a" providerId="ADAL" clId="{94EB9216-C785-4287-9AFD-EBE3FD9734FA}" dt="2019-04-12T19:32:41.884" v="1359" actId="20577"/>
        <pc:sldMkLst>
          <pc:docMk/>
          <pc:sldMk cId="3950187383" sldId="626"/>
        </pc:sldMkLst>
        <pc:spChg chg="mod">
          <ac:chgData name="Hoover, David (NIH/CIT) [E]" userId="b8944644-144f-4e5f-bc04-bc164021765a" providerId="ADAL" clId="{94EB9216-C785-4287-9AFD-EBE3FD9734FA}" dt="2019-04-12T19:32:41.884" v="1359" actId="20577"/>
          <ac:spMkLst>
            <pc:docMk/>
            <pc:sldMk cId="3950187383" sldId="626"/>
            <ac:spMk id="2" creationId="{A25861FD-8BB6-4C70-9EC9-365044EE36D3}"/>
          </ac:spMkLst>
        </pc:spChg>
      </pc:sldChg>
      <pc:sldChg chg="modSp">
        <pc:chgData name="Hoover, David (NIH/CIT) [E]" userId="b8944644-144f-4e5f-bc04-bc164021765a" providerId="ADAL" clId="{94EB9216-C785-4287-9AFD-EBE3FD9734FA}" dt="2019-04-12T19:32:02.810" v="1313" actId="20577"/>
        <pc:sldMkLst>
          <pc:docMk/>
          <pc:sldMk cId="1351250790" sldId="627"/>
        </pc:sldMkLst>
        <pc:spChg chg="mod">
          <ac:chgData name="Hoover, David (NIH/CIT) [E]" userId="b8944644-144f-4e5f-bc04-bc164021765a" providerId="ADAL" clId="{94EB9216-C785-4287-9AFD-EBE3FD9734FA}" dt="2019-04-12T19:32:02.810" v="1313" actId="20577"/>
          <ac:spMkLst>
            <pc:docMk/>
            <pc:sldMk cId="1351250790" sldId="627"/>
            <ac:spMk id="2" creationId="{A518A182-ACBE-4401-A725-FCEE4B7FC43B}"/>
          </ac:spMkLst>
        </pc:spChg>
      </pc:sldChg>
      <pc:sldChg chg="modSp">
        <pc:chgData name="Hoover, David (NIH/CIT) [E]" userId="b8944644-144f-4e5f-bc04-bc164021765a" providerId="ADAL" clId="{94EB9216-C785-4287-9AFD-EBE3FD9734FA}" dt="2019-04-12T19:32:47.340" v="1369" actId="20577"/>
        <pc:sldMkLst>
          <pc:docMk/>
          <pc:sldMk cId="3624093901" sldId="631"/>
        </pc:sldMkLst>
        <pc:spChg chg="mod">
          <ac:chgData name="Hoover, David (NIH/CIT) [E]" userId="b8944644-144f-4e5f-bc04-bc164021765a" providerId="ADAL" clId="{94EB9216-C785-4287-9AFD-EBE3FD9734FA}" dt="2019-04-12T19:32:47.340" v="1369" actId="20577"/>
          <ac:spMkLst>
            <pc:docMk/>
            <pc:sldMk cId="3624093901" sldId="631"/>
            <ac:spMk id="2" creationId="{E5446476-F7C4-40C8-9564-AF55C5252B5B}"/>
          </ac:spMkLst>
        </pc:spChg>
      </pc:sldChg>
      <pc:sldChg chg="modSp">
        <pc:chgData name="Hoover, David (NIH/CIT) [E]" userId="b8944644-144f-4e5f-bc04-bc164021765a" providerId="ADAL" clId="{94EB9216-C785-4287-9AFD-EBE3FD9734FA}" dt="2019-04-12T19:32:59.677" v="1391" actId="20577"/>
        <pc:sldMkLst>
          <pc:docMk/>
          <pc:sldMk cId="641922331" sldId="632"/>
        </pc:sldMkLst>
        <pc:spChg chg="mod">
          <ac:chgData name="Hoover, David (NIH/CIT) [E]" userId="b8944644-144f-4e5f-bc04-bc164021765a" providerId="ADAL" clId="{94EB9216-C785-4287-9AFD-EBE3FD9734FA}" dt="2019-04-12T19:32:59.677" v="1391" actId="20577"/>
          <ac:spMkLst>
            <pc:docMk/>
            <pc:sldMk cId="641922331" sldId="632"/>
            <ac:spMk id="2" creationId="{A1EBE0D1-AFBB-4871-A077-52A4641B03BC}"/>
          </ac:spMkLst>
        </pc:spChg>
      </pc:sldChg>
      <pc:sldChg chg="modSp">
        <pc:chgData name="Hoover, David (NIH/CIT) [E]" userId="b8944644-144f-4e5f-bc04-bc164021765a" providerId="ADAL" clId="{94EB9216-C785-4287-9AFD-EBE3FD9734FA}" dt="2019-04-12T19:33:05.612" v="1405" actId="20577"/>
        <pc:sldMkLst>
          <pc:docMk/>
          <pc:sldMk cId="1555449489" sldId="633"/>
        </pc:sldMkLst>
        <pc:spChg chg="mod">
          <ac:chgData name="Hoover, David (NIH/CIT) [E]" userId="b8944644-144f-4e5f-bc04-bc164021765a" providerId="ADAL" clId="{94EB9216-C785-4287-9AFD-EBE3FD9734FA}" dt="2019-04-12T19:33:05.612" v="1405" actId="20577"/>
          <ac:spMkLst>
            <pc:docMk/>
            <pc:sldMk cId="1555449489" sldId="633"/>
            <ac:spMk id="2" creationId="{465D6D65-DDA2-49E4-906E-6DA74774E81A}"/>
          </ac:spMkLst>
        </pc:spChg>
      </pc:sldChg>
      <pc:sldChg chg="addSp modSp add">
        <pc:chgData name="Hoover, David (NIH/CIT) [E]" userId="b8944644-144f-4e5f-bc04-bc164021765a" providerId="ADAL" clId="{94EB9216-C785-4287-9AFD-EBE3FD9734FA}" dt="2019-04-12T19:20:13.283" v="656" actId="1076"/>
        <pc:sldMkLst>
          <pc:docMk/>
          <pc:sldMk cId="2011344715" sldId="635"/>
        </pc:sldMkLst>
        <pc:spChg chg="mod">
          <ac:chgData name="Hoover, David (NIH/CIT) [E]" userId="b8944644-144f-4e5f-bc04-bc164021765a" providerId="ADAL" clId="{94EB9216-C785-4287-9AFD-EBE3FD9734FA}" dt="2019-04-12T19:06:28.922" v="97" actId="20577"/>
          <ac:spMkLst>
            <pc:docMk/>
            <pc:sldMk cId="2011344715" sldId="635"/>
            <ac:spMk id="2" creationId="{4331B41D-8F98-4F80-AF50-203568896C33}"/>
          </ac:spMkLst>
        </pc:spChg>
        <pc:spChg chg="mod">
          <ac:chgData name="Hoover, David (NIH/CIT) [E]" userId="b8944644-144f-4e5f-bc04-bc164021765a" providerId="ADAL" clId="{94EB9216-C785-4287-9AFD-EBE3FD9734FA}" dt="2019-04-12T19:20:07.233" v="655" actId="20577"/>
          <ac:spMkLst>
            <pc:docMk/>
            <pc:sldMk cId="2011344715" sldId="635"/>
            <ac:spMk id="3" creationId="{527A1462-09C1-42C0-BE54-AB9ED874F2E8}"/>
          </ac:spMkLst>
        </pc:spChg>
        <pc:spChg chg="add mod">
          <ac:chgData name="Hoover, David (NIH/CIT) [E]" userId="b8944644-144f-4e5f-bc04-bc164021765a" providerId="ADAL" clId="{94EB9216-C785-4287-9AFD-EBE3FD9734FA}" dt="2019-04-12T19:20:13.283" v="656" actId="1076"/>
          <ac:spMkLst>
            <pc:docMk/>
            <pc:sldMk cId="2011344715" sldId="635"/>
            <ac:spMk id="5" creationId="{7C8EBDF7-B4B7-472B-A245-7E4A91E3AC15}"/>
          </ac:spMkLst>
        </pc:spChg>
      </pc:sldChg>
      <pc:sldChg chg="addSp modSp add">
        <pc:chgData name="Hoover, David (NIH/CIT) [E]" userId="b8944644-144f-4e5f-bc04-bc164021765a" providerId="ADAL" clId="{94EB9216-C785-4287-9AFD-EBE3FD9734FA}" dt="2019-04-12T19:18:53.710" v="593" actId="20577"/>
        <pc:sldMkLst>
          <pc:docMk/>
          <pc:sldMk cId="3947781677" sldId="636"/>
        </pc:sldMkLst>
        <pc:spChg chg="mod">
          <ac:chgData name="Hoover, David (NIH/CIT) [E]" userId="b8944644-144f-4e5f-bc04-bc164021765a" providerId="ADAL" clId="{94EB9216-C785-4287-9AFD-EBE3FD9734FA}" dt="2019-04-12T19:17:39.250" v="506"/>
          <ac:spMkLst>
            <pc:docMk/>
            <pc:sldMk cId="3947781677" sldId="636"/>
            <ac:spMk id="2" creationId="{E0EF1C8E-758A-4838-A737-0667A9769CD9}"/>
          </ac:spMkLst>
        </pc:spChg>
        <pc:spChg chg="mod">
          <ac:chgData name="Hoover, David (NIH/CIT) [E]" userId="b8944644-144f-4e5f-bc04-bc164021765a" providerId="ADAL" clId="{94EB9216-C785-4287-9AFD-EBE3FD9734FA}" dt="2019-04-12T19:18:53.710" v="593" actId="20577"/>
          <ac:spMkLst>
            <pc:docMk/>
            <pc:sldMk cId="3947781677" sldId="636"/>
            <ac:spMk id="3" creationId="{264A7C77-D261-42F0-84D9-16188CA1391D}"/>
          </ac:spMkLst>
        </pc:spChg>
        <pc:spChg chg="add mod">
          <ac:chgData name="Hoover, David (NIH/CIT) [E]" userId="b8944644-144f-4e5f-bc04-bc164021765a" providerId="ADAL" clId="{94EB9216-C785-4287-9AFD-EBE3FD9734FA}" dt="2019-04-12T19:18:16.893" v="538" actId="20577"/>
          <ac:spMkLst>
            <pc:docMk/>
            <pc:sldMk cId="3947781677" sldId="636"/>
            <ac:spMk id="5" creationId="{B3D10655-422E-46D5-8408-23A93F912D0C}"/>
          </ac:spMkLst>
        </pc:spChg>
        <pc:spChg chg="add mod">
          <ac:chgData name="Hoover, David (NIH/CIT) [E]" userId="b8944644-144f-4e5f-bc04-bc164021765a" providerId="ADAL" clId="{94EB9216-C785-4287-9AFD-EBE3FD9734FA}" dt="2019-04-12T19:18:46.568" v="566" actId="13926"/>
          <ac:spMkLst>
            <pc:docMk/>
            <pc:sldMk cId="3947781677" sldId="636"/>
            <ac:spMk id="6" creationId="{C361CA1A-A90B-4028-9BAB-5638306FEAC3}"/>
          </ac:spMkLst>
        </pc:spChg>
      </pc:sldChg>
      <pc:sldChg chg="addSp modSp add">
        <pc:chgData name="Hoover, David (NIH/CIT) [E]" userId="b8944644-144f-4e5f-bc04-bc164021765a" providerId="ADAL" clId="{94EB9216-C785-4287-9AFD-EBE3FD9734FA}" dt="2019-04-12T19:26:04.856" v="929" actId="13926"/>
        <pc:sldMkLst>
          <pc:docMk/>
          <pc:sldMk cId="83210671" sldId="637"/>
        </pc:sldMkLst>
        <pc:spChg chg="mod">
          <ac:chgData name="Hoover, David (NIH/CIT) [E]" userId="b8944644-144f-4e5f-bc04-bc164021765a" providerId="ADAL" clId="{94EB9216-C785-4287-9AFD-EBE3FD9734FA}" dt="2019-04-12T19:21:17.443" v="674" actId="20577"/>
          <ac:spMkLst>
            <pc:docMk/>
            <pc:sldMk cId="83210671" sldId="637"/>
            <ac:spMk id="2" creationId="{7DA8E15A-5818-4C1D-B9E7-14F3B8F0CA7F}"/>
          </ac:spMkLst>
        </pc:spChg>
        <pc:spChg chg="mod">
          <ac:chgData name="Hoover, David (NIH/CIT) [E]" userId="b8944644-144f-4e5f-bc04-bc164021765a" providerId="ADAL" clId="{94EB9216-C785-4287-9AFD-EBE3FD9734FA}" dt="2019-04-12T19:21:50.837" v="752" actId="20577"/>
          <ac:spMkLst>
            <pc:docMk/>
            <pc:sldMk cId="83210671" sldId="637"/>
            <ac:spMk id="3" creationId="{8755451A-DE05-4B99-945C-20FEC2442AA8}"/>
          </ac:spMkLst>
        </pc:spChg>
        <pc:spChg chg="add mod">
          <ac:chgData name="Hoover, David (NIH/CIT) [E]" userId="b8944644-144f-4e5f-bc04-bc164021765a" providerId="ADAL" clId="{94EB9216-C785-4287-9AFD-EBE3FD9734FA}" dt="2019-04-12T19:26:04.856" v="929" actId="13926"/>
          <ac:spMkLst>
            <pc:docMk/>
            <pc:sldMk cId="83210671" sldId="637"/>
            <ac:spMk id="5" creationId="{E0A5CE8F-DE5D-4206-B684-C3CF99BEA276}"/>
          </ac:spMkLst>
        </pc:spChg>
      </pc:sldChg>
      <pc:sldChg chg="addSp modSp add">
        <pc:chgData name="Hoover, David (NIH/CIT) [E]" userId="b8944644-144f-4e5f-bc04-bc164021765a" providerId="ADAL" clId="{94EB9216-C785-4287-9AFD-EBE3FD9734FA}" dt="2019-04-12T19:27:22.944" v="1030" actId="20577"/>
        <pc:sldMkLst>
          <pc:docMk/>
          <pc:sldMk cId="924043206" sldId="638"/>
        </pc:sldMkLst>
        <pc:spChg chg="mod">
          <ac:chgData name="Hoover, David (NIH/CIT) [E]" userId="b8944644-144f-4e5f-bc04-bc164021765a" providerId="ADAL" clId="{94EB9216-C785-4287-9AFD-EBE3FD9734FA}" dt="2019-04-12T19:27:22.944" v="1030" actId="20577"/>
          <ac:spMkLst>
            <pc:docMk/>
            <pc:sldMk cId="924043206" sldId="638"/>
            <ac:spMk id="2" creationId="{E247BBD7-4ABA-4594-ACA2-92E47B090659}"/>
          </ac:spMkLst>
        </pc:spChg>
        <pc:spChg chg="mod">
          <ac:chgData name="Hoover, David (NIH/CIT) [E]" userId="b8944644-144f-4e5f-bc04-bc164021765a" providerId="ADAL" clId="{94EB9216-C785-4287-9AFD-EBE3FD9734FA}" dt="2019-04-12T19:26:38.320" v="981" actId="20577"/>
          <ac:spMkLst>
            <pc:docMk/>
            <pc:sldMk cId="924043206" sldId="638"/>
            <ac:spMk id="3" creationId="{573DB609-97E0-4767-9002-B1D0F268ADBD}"/>
          </ac:spMkLst>
        </pc:spChg>
        <pc:spChg chg="add mod">
          <ac:chgData name="Hoover, David (NIH/CIT) [E]" userId="b8944644-144f-4e5f-bc04-bc164021765a" providerId="ADAL" clId="{94EB9216-C785-4287-9AFD-EBE3FD9734FA}" dt="2019-04-12T19:27:12.487" v="1014"/>
          <ac:spMkLst>
            <pc:docMk/>
            <pc:sldMk cId="924043206" sldId="638"/>
            <ac:spMk id="5" creationId="{15208B6F-54D0-409C-A2A5-A9D49C29171F}"/>
          </ac:spMkLst>
        </pc:spChg>
      </pc:sldChg>
      <pc:sldChg chg="addSp delSp modSp add">
        <pc:chgData name="Hoover, David (NIH/CIT) [E]" userId="b8944644-144f-4e5f-bc04-bc164021765a" providerId="ADAL" clId="{94EB9216-C785-4287-9AFD-EBE3FD9734FA}" dt="2019-04-12T19:30:00.480" v="1283" actId="1076"/>
        <pc:sldMkLst>
          <pc:docMk/>
          <pc:sldMk cId="667284603" sldId="639"/>
        </pc:sldMkLst>
        <pc:spChg chg="mod">
          <ac:chgData name="Hoover, David (NIH/CIT) [E]" userId="b8944644-144f-4e5f-bc04-bc164021765a" providerId="ADAL" clId="{94EB9216-C785-4287-9AFD-EBE3FD9734FA}" dt="2019-04-12T19:27:32.673" v="1047" actId="20577"/>
          <ac:spMkLst>
            <pc:docMk/>
            <pc:sldMk cId="667284603" sldId="639"/>
            <ac:spMk id="2" creationId="{1107D6B8-C542-4C0E-9B6E-F76D5C068B5B}"/>
          </ac:spMkLst>
        </pc:spChg>
        <pc:spChg chg="mod">
          <ac:chgData name="Hoover, David (NIH/CIT) [E]" userId="b8944644-144f-4e5f-bc04-bc164021765a" providerId="ADAL" clId="{94EB9216-C785-4287-9AFD-EBE3FD9734FA}" dt="2019-04-12T19:29:42.359" v="1282" actId="20577"/>
          <ac:spMkLst>
            <pc:docMk/>
            <pc:sldMk cId="667284603" sldId="639"/>
            <ac:spMk id="3" creationId="{CB44E9E3-8B86-487B-A394-AF6335105768}"/>
          </ac:spMkLst>
        </pc:spChg>
        <pc:spChg chg="add del mod">
          <ac:chgData name="Hoover, David (NIH/CIT) [E]" userId="b8944644-144f-4e5f-bc04-bc164021765a" providerId="ADAL" clId="{94EB9216-C785-4287-9AFD-EBE3FD9734FA}" dt="2019-04-12T19:29:08.964" v="1208" actId="478"/>
          <ac:spMkLst>
            <pc:docMk/>
            <pc:sldMk cId="667284603" sldId="639"/>
            <ac:spMk id="5" creationId="{C0B64708-513E-413D-A754-8D78FCB96E7F}"/>
          </ac:spMkLst>
        </pc:spChg>
        <pc:spChg chg="add mod">
          <ac:chgData name="Hoover, David (NIH/CIT) [E]" userId="b8944644-144f-4e5f-bc04-bc164021765a" providerId="ADAL" clId="{94EB9216-C785-4287-9AFD-EBE3FD9734FA}" dt="2019-04-12T19:30:00.480" v="1283" actId="1076"/>
          <ac:spMkLst>
            <pc:docMk/>
            <pc:sldMk cId="667284603" sldId="639"/>
            <ac:spMk id="6" creationId="{DB6C3AD4-BA3F-4870-B93C-276F23DF8328}"/>
          </ac:spMkLst>
        </pc:spChg>
      </pc:sldChg>
      <pc:sldChg chg="addSp delSp modSp add">
        <pc:chgData name="Hoover, David (NIH/CIT) [E]" userId="b8944644-144f-4e5f-bc04-bc164021765a" providerId="ADAL" clId="{94EB9216-C785-4287-9AFD-EBE3FD9734FA}" dt="2019-04-12T19:36:50.071" v="1513" actId="20577"/>
        <pc:sldMkLst>
          <pc:docMk/>
          <pc:sldMk cId="2182446328" sldId="640"/>
        </pc:sldMkLst>
        <pc:spChg chg="mod">
          <ac:chgData name="Hoover, David (NIH/CIT) [E]" userId="b8944644-144f-4e5f-bc04-bc164021765a" providerId="ADAL" clId="{94EB9216-C785-4287-9AFD-EBE3FD9734FA}" dt="2019-04-12T19:33:19.838" v="1438" actId="20577"/>
          <ac:spMkLst>
            <pc:docMk/>
            <pc:sldMk cId="2182446328" sldId="640"/>
            <ac:spMk id="2" creationId="{9C8FF10F-E742-4E18-B606-56EDBDB7C323}"/>
          </ac:spMkLst>
        </pc:spChg>
        <pc:spChg chg="mod">
          <ac:chgData name="Hoover, David (NIH/CIT) [E]" userId="b8944644-144f-4e5f-bc04-bc164021765a" providerId="ADAL" clId="{94EB9216-C785-4287-9AFD-EBE3FD9734FA}" dt="2019-04-12T19:33:35.311" v="1472" actId="20577"/>
          <ac:spMkLst>
            <pc:docMk/>
            <pc:sldMk cId="2182446328" sldId="640"/>
            <ac:spMk id="3" creationId="{080E6938-B7DB-4DFE-8696-32CAD08E38F2}"/>
          </ac:spMkLst>
        </pc:spChg>
        <pc:spChg chg="add mod">
          <ac:chgData name="Hoover, David (NIH/CIT) [E]" userId="b8944644-144f-4e5f-bc04-bc164021765a" providerId="ADAL" clId="{94EB9216-C785-4287-9AFD-EBE3FD9734FA}" dt="2019-04-12T19:36:50.071" v="1513" actId="20577"/>
          <ac:spMkLst>
            <pc:docMk/>
            <pc:sldMk cId="2182446328" sldId="640"/>
            <ac:spMk id="5" creationId="{C267A73A-BAE9-4EB0-8088-57DF81D70871}"/>
          </ac:spMkLst>
        </pc:spChg>
        <pc:spChg chg="add del">
          <ac:chgData name="Hoover, David (NIH/CIT) [E]" userId="b8944644-144f-4e5f-bc04-bc164021765a" providerId="ADAL" clId="{94EB9216-C785-4287-9AFD-EBE3FD9734FA}" dt="2019-04-12T19:34:17.899" v="1480"/>
          <ac:spMkLst>
            <pc:docMk/>
            <pc:sldMk cId="2182446328" sldId="640"/>
            <ac:spMk id="6" creationId="{C8C37159-DB18-4623-968E-057660076BF4}"/>
          </ac:spMkLst>
        </pc:spChg>
      </pc:sldChg>
      <pc:sldChg chg="modSp add">
        <pc:chgData name="Hoover, David (NIH/CIT) [E]" userId="b8944644-144f-4e5f-bc04-bc164021765a" providerId="ADAL" clId="{94EB9216-C785-4287-9AFD-EBE3FD9734FA}" dt="2019-04-12T19:46:17.978" v="2041" actId="20577"/>
        <pc:sldMkLst>
          <pc:docMk/>
          <pc:sldMk cId="2205831822" sldId="641"/>
        </pc:sldMkLst>
        <pc:spChg chg="mod">
          <ac:chgData name="Hoover, David (NIH/CIT) [E]" userId="b8944644-144f-4e5f-bc04-bc164021765a" providerId="ADAL" clId="{94EB9216-C785-4287-9AFD-EBE3FD9734FA}" dt="2019-04-12T19:43:25.122" v="1645" actId="20577"/>
          <ac:spMkLst>
            <pc:docMk/>
            <pc:sldMk cId="2205831822" sldId="641"/>
            <ac:spMk id="2" creationId="{17C349F4-F447-4264-A86B-09D489E55524}"/>
          </ac:spMkLst>
        </pc:spChg>
        <pc:spChg chg="mod">
          <ac:chgData name="Hoover, David (NIH/CIT) [E]" userId="b8944644-144f-4e5f-bc04-bc164021765a" providerId="ADAL" clId="{94EB9216-C785-4287-9AFD-EBE3FD9734FA}" dt="2019-04-12T19:46:17.978" v="2041" actId="20577"/>
          <ac:spMkLst>
            <pc:docMk/>
            <pc:sldMk cId="2205831822" sldId="641"/>
            <ac:spMk id="3" creationId="{CEB316EC-4504-4AE2-BF5C-20CB1096EE31}"/>
          </ac:spMkLst>
        </pc:spChg>
      </pc:sldChg>
      <pc:sldChg chg="addSp delSp modSp add">
        <pc:chgData name="Hoover, David (NIH/CIT) [E]" userId="b8944644-144f-4e5f-bc04-bc164021765a" providerId="ADAL" clId="{94EB9216-C785-4287-9AFD-EBE3FD9734FA}" dt="2019-04-12T19:50:48.981" v="2176" actId="14100"/>
        <pc:sldMkLst>
          <pc:docMk/>
          <pc:sldMk cId="3117552315" sldId="642"/>
        </pc:sldMkLst>
        <pc:spChg chg="mod">
          <ac:chgData name="Hoover, David (NIH/CIT) [E]" userId="b8944644-144f-4e5f-bc04-bc164021765a" providerId="ADAL" clId="{94EB9216-C785-4287-9AFD-EBE3FD9734FA}" dt="2019-04-12T19:47:19.964" v="2055" actId="20577"/>
          <ac:spMkLst>
            <pc:docMk/>
            <pc:sldMk cId="3117552315" sldId="642"/>
            <ac:spMk id="2" creationId="{DB95254A-B5F6-4614-8D4D-BDDAD2D66A52}"/>
          </ac:spMkLst>
        </pc:spChg>
        <pc:spChg chg="mod">
          <ac:chgData name="Hoover, David (NIH/CIT) [E]" userId="b8944644-144f-4e5f-bc04-bc164021765a" providerId="ADAL" clId="{94EB9216-C785-4287-9AFD-EBE3FD9734FA}" dt="2019-04-12T19:47:57.981" v="2161" actId="20577"/>
          <ac:spMkLst>
            <pc:docMk/>
            <pc:sldMk cId="3117552315" sldId="642"/>
            <ac:spMk id="3" creationId="{51813888-B900-49F4-8925-E3CA506D62DA}"/>
          </ac:spMkLst>
        </pc:spChg>
        <pc:picChg chg="add del mod">
          <ac:chgData name="Hoover, David (NIH/CIT) [E]" userId="b8944644-144f-4e5f-bc04-bc164021765a" providerId="ADAL" clId="{94EB9216-C785-4287-9AFD-EBE3FD9734FA}" dt="2019-04-12T19:50:10.226" v="2171" actId="478"/>
          <ac:picMkLst>
            <pc:docMk/>
            <pc:sldMk cId="3117552315" sldId="642"/>
            <ac:picMk id="5" creationId="{029C9D74-CAE7-404C-AE8F-611AD74F45CE}"/>
          </ac:picMkLst>
        </pc:picChg>
        <pc:picChg chg="add mod">
          <ac:chgData name="Hoover, David (NIH/CIT) [E]" userId="b8944644-144f-4e5f-bc04-bc164021765a" providerId="ADAL" clId="{94EB9216-C785-4287-9AFD-EBE3FD9734FA}" dt="2019-04-12T19:50:48.981" v="2176" actId="14100"/>
          <ac:picMkLst>
            <pc:docMk/>
            <pc:sldMk cId="3117552315" sldId="642"/>
            <ac:picMk id="6" creationId="{3CF79339-8F92-4D94-B5BC-9559F557F765}"/>
          </ac:picMkLst>
        </pc:picChg>
      </pc:sldChg>
      <pc:sldChg chg="add">
        <pc:chgData name="Hoover, David (NIH/CIT) [E]" userId="b8944644-144f-4e5f-bc04-bc164021765a" providerId="ADAL" clId="{94EB9216-C785-4287-9AFD-EBE3FD9734FA}" dt="2019-04-12T20:04:37.332" v="2269"/>
        <pc:sldMkLst>
          <pc:docMk/>
          <pc:sldMk cId="1182705455" sldId="643"/>
        </pc:sldMkLst>
      </pc:sldChg>
      <pc:sldChg chg="addSp modSp add">
        <pc:chgData name="Hoover, David (NIH/CIT) [E]" userId="b8944644-144f-4e5f-bc04-bc164021765a" providerId="ADAL" clId="{94EB9216-C785-4287-9AFD-EBE3FD9734FA}" dt="2019-04-23T13:23:19.279" v="2309" actId="20577"/>
        <pc:sldMkLst>
          <pc:docMk/>
          <pc:sldMk cId="3106901950" sldId="644"/>
        </pc:sldMkLst>
        <pc:spChg chg="mod">
          <ac:chgData name="Hoover, David (NIH/CIT) [E]" userId="b8944644-144f-4e5f-bc04-bc164021765a" providerId="ADAL" clId="{94EB9216-C785-4287-9AFD-EBE3FD9734FA}" dt="2019-04-23T13:22:33.501" v="2275" actId="20577"/>
          <ac:spMkLst>
            <pc:docMk/>
            <pc:sldMk cId="3106901950" sldId="644"/>
            <ac:spMk id="2" creationId="{20B313A6-E9FC-417C-9A4B-A7BA3A8562F8}"/>
          </ac:spMkLst>
        </pc:spChg>
        <pc:spChg chg="mod">
          <ac:chgData name="Hoover, David (NIH/CIT) [E]" userId="b8944644-144f-4e5f-bc04-bc164021765a" providerId="ADAL" clId="{94EB9216-C785-4287-9AFD-EBE3FD9734FA}" dt="2019-04-23T13:23:19.279" v="2309" actId="20577"/>
          <ac:spMkLst>
            <pc:docMk/>
            <pc:sldMk cId="3106901950" sldId="644"/>
            <ac:spMk id="3" creationId="{5AE5A75E-7DD4-495D-9B76-802AC641E12B}"/>
          </ac:spMkLst>
        </pc:spChg>
        <pc:spChg chg="add mod">
          <ac:chgData name="Hoover, David (NIH/CIT) [E]" userId="b8944644-144f-4e5f-bc04-bc164021765a" providerId="ADAL" clId="{94EB9216-C785-4287-9AFD-EBE3FD9734FA}" dt="2019-04-23T13:23:17.689" v="2308" actId="1076"/>
          <ac:spMkLst>
            <pc:docMk/>
            <pc:sldMk cId="3106901950" sldId="644"/>
            <ac:spMk id="14" creationId="{E9F4CBE6-BF85-4F56-8CB0-1E3A5C233EA5}"/>
          </ac:spMkLst>
        </pc:spChg>
        <pc:spChg chg="add mod">
          <ac:chgData name="Hoover, David (NIH/CIT) [E]" userId="b8944644-144f-4e5f-bc04-bc164021765a" providerId="ADAL" clId="{94EB9216-C785-4287-9AFD-EBE3FD9734FA}" dt="2019-04-23T13:23:17.689" v="2308" actId="1076"/>
          <ac:spMkLst>
            <pc:docMk/>
            <pc:sldMk cId="3106901950" sldId="644"/>
            <ac:spMk id="15" creationId="{6DE31D3F-0E67-411F-B47B-3A13E8926A40}"/>
          </ac:spMkLst>
        </pc:spChg>
        <pc:spChg chg="add mod">
          <ac:chgData name="Hoover, David (NIH/CIT) [E]" userId="b8944644-144f-4e5f-bc04-bc164021765a" providerId="ADAL" clId="{94EB9216-C785-4287-9AFD-EBE3FD9734FA}" dt="2019-04-23T13:23:17.689" v="2308" actId="1076"/>
          <ac:spMkLst>
            <pc:docMk/>
            <pc:sldMk cId="3106901950" sldId="644"/>
            <ac:spMk id="16" creationId="{A15A9D4F-F50B-4BD8-B343-F4A55B2A6FF9}"/>
          </ac:spMkLst>
        </pc:spChg>
        <pc:grpChg chg="add mod">
          <ac:chgData name="Hoover, David (NIH/CIT) [E]" userId="b8944644-144f-4e5f-bc04-bc164021765a" providerId="ADAL" clId="{94EB9216-C785-4287-9AFD-EBE3FD9734FA}" dt="2019-04-23T13:23:17.689" v="2308" actId="1076"/>
          <ac:grpSpMkLst>
            <pc:docMk/>
            <pc:sldMk cId="3106901950" sldId="644"/>
            <ac:grpSpMk id="5" creationId="{5FDA834A-2120-4F83-8BA4-2ADF5EF9C038}"/>
          </ac:grpSpMkLst>
        </pc:grpChg>
        <pc:grpChg chg="add mod">
          <ac:chgData name="Hoover, David (NIH/CIT) [E]" userId="b8944644-144f-4e5f-bc04-bc164021765a" providerId="ADAL" clId="{94EB9216-C785-4287-9AFD-EBE3FD9734FA}" dt="2019-04-23T13:23:17.689" v="2308" actId="1076"/>
          <ac:grpSpMkLst>
            <pc:docMk/>
            <pc:sldMk cId="3106901950" sldId="644"/>
            <ac:grpSpMk id="8" creationId="{AB304619-9902-4DAD-B4E1-BDEBF51DE687}"/>
          </ac:grpSpMkLst>
        </pc:grpChg>
        <pc:grpChg chg="add mod">
          <ac:chgData name="Hoover, David (NIH/CIT) [E]" userId="b8944644-144f-4e5f-bc04-bc164021765a" providerId="ADAL" clId="{94EB9216-C785-4287-9AFD-EBE3FD9734FA}" dt="2019-04-23T13:23:17.689" v="2308" actId="1076"/>
          <ac:grpSpMkLst>
            <pc:docMk/>
            <pc:sldMk cId="3106901950" sldId="644"/>
            <ac:grpSpMk id="11" creationId="{2CDF2EF3-366B-430D-969E-B173AC5CD41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A6224-8060-0F4E-91DD-1FF4E972BF21}" type="datetimeFigureOut"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83D38-B3D0-1746-9E34-6CFE19F450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83D38-B3D0-1746-9E34-6CFE19F4506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83D38-B3D0-1746-9E34-6CFE19F450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7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83D38-B3D0-1746-9E34-6CFE19F4506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9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28070C-3154-483C-B9CA-53E97210F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27" y="5997373"/>
            <a:ext cx="2137464" cy="473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F0157C-E35D-4FA0-A0E2-38810ADBE2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25" y="5924550"/>
            <a:ext cx="3501584" cy="5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7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3FD-DEB3-4735-B455-ACD1B7C8A34F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1E3A-A11B-4047-AD4E-FC1A87BB5680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0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5B7E-A1C4-4E45-8367-A64370C08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85562-C510-4074-AB85-B3B21228E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DF946-FCAA-4A5A-8906-3901DAD6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D8CFF-76A1-4701-8BB2-19801BFC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5CFB1-3295-45F5-A1AD-C7E6D564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2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0D59-F3A1-4C34-AF17-EAB68591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3A556-2FFD-434D-8E32-030A5F1C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7061-7435-4795-A2C6-6A6895C7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EADC7-BF5E-46F5-8322-C2243D0D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226F1-FB1D-4F69-861F-48292A2A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23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1C63-1A9F-4240-8CE8-96CD86C5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863BC-92B1-45A3-B3F2-62E09026C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3A4E3-DCF0-4D59-B710-C284DCFC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6080A-EDB6-4581-9D27-74D6ECA5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02A4E-4904-4336-A3D0-A93FEF6D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FBDE8-9821-46C4-9C15-58CAA05F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92E5-EEA5-4F13-989F-5F216BCA1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351D8-05A6-4E21-A821-EDDF9AC0B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6E380-06BD-47E6-946A-AE9A4D36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84133-32B6-41B8-B483-278A0DAB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23C43-E950-416D-94ED-D7F3D9DD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3929-1B47-481C-9FA0-D14CC91E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632AF-80D2-4E39-92EE-FCA334870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F4CD7-11B9-41AA-B9F2-C9B804AAB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97C5F-540A-4FBF-9753-C9B1EB789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7A10EF-4FC7-4739-8978-9606D804B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03869A-1B24-4AFA-B480-5E185CEA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39556-E808-4956-B1E0-C36F5251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101AF-0C74-48E1-BFD4-D608E0A7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0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51BD-300C-45D9-BE53-3A8A3B81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3A687-AA62-4C70-804C-6F749BF13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3E6D8-DB70-42C8-A2FC-A6F27703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ACA16-94E3-4093-83D5-AB24D91B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7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D1D0D-A648-4A56-A1B8-FEE36C35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26C92-8A8F-46BA-B0BE-36E37743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228E0-A46C-42D6-B404-12144E4C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0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10D6-8104-4C72-BF2E-C11FF9A8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B92EC-05B1-46EF-8053-B7AAF6F48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FA4EF-405F-4E49-BAF4-4AF36A53A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C436D-5183-45DB-8141-81165672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0DD53-2408-46E1-B023-97E4FAD2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6BBDC-6BF7-48AC-AD11-DCF9BCE5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wulf 2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2217" y="6431167"/>
            <a:ext cx="2133600" cy="365125"/>
          </a:xfrm>
        </p:spPr>
        <p:txBody>
          <a:bodyPr/>
          <a:lstStyle/>
          <a:p>
            <a:fld id="{48D917A8-4D83-9444-B70C-EC5A928F79C8}" type="slidenum"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F4F93-C304-4825-857E-4ED33D074627}"/>
              </a:ext>
            </a:extLst>
          </p:cNvPr>
          <p:cNvGrpSpPr/>
          <p:nvPr userDrawn="1"/>
        </p:nvGrpSpPr>
        <p:grpSpPr>
          <a:xfrm>
            <a:off x="135488" y="6472185"/>
            <a:ext cx="2088797" cy="305483"/>
            <a:chOff x="212968" y="6430620"/>
            <a:chExt cx="2088797" cy="3054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5FB77B-D448-4892-AF63-F6BEAB007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929"/>
            <a:stretch/>
          </p:blipFill>
          <p:spPr>
            <a:xfrm>
              <a:off x="212968" y="6430620"/>
              <a:ext cx="488463" cy="3054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0C70DF-3978-47A5-9650-0F78BF5A9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76"/>
            <a:stretch/>
          </p:blipFill>
          <p:spPr>
            <a:xfrm>
              <a:off x="790850" y="6453979"/>
              <a:ext cx="1510915" cy="258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526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F0C1-6FA8-4478-854E-9EAA0713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D5FE0-3F24-448F-827A-33D23BB8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D6E8A-7D60-4E0E-AAFE-2C25D07FA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B97EC-C42C-47D4-9AEA-1930F338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62042-C8D1-4CEE-B63C-F5EC794D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7CE46-D0C7-4249-A875-88FD4D58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9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14E8-0E04-4023-8D5C-683A25CB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570E1-015C-4BE5-B800-B8FC523CD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4F38F-0296-4A05-A84B-242691C6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5B616-E17D-4312-9551-BB52C405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FFDA-3E8E-437C-BA35-C93856AE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39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7C1C7F-728B-4271-8584-C162FA20B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B6958-01F5-4FA6-AC99-943EE05A6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D791B-A76B-4C39-B276-EA2329E0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6A12B-45AB-4855-9F3C-FF6D594A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5029-932F-44C9-823E-855FDE76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ED4B07-DEC4-4E90-8C38-EE5BCC09582A}"/>
              </a:ext>
            </a:extLst>
          </p:cNvPr>
          <p:cNvGrpSpPr/>
          <p:nvPr userDrawn="1"/>
        </p:nvGrpSpPr>
        <p:grpSpPr>
          <a:xfrm>
            <a:off x="135488" y="6472185"/>
            <a:ext cx="2088797" cy="305483"/>
            <a:chOff x="212968" y="6430620"/>
            <a:chExt cx="2088797" cy="3054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392192F-2307-4E5D-8445-17A5B4FC1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929"/>
            <a:stretch/>
          </p:blipFill>
          <p:spPr>
            <a:xfrm>
              <a:off x="212968" y="6430620"/>
              <a:ext cx="488463" cy="3054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1AD0B9-AC3B-4268-9B81-683707CD3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76"/>
            <a:stretch/>
          </p:blipFill>
          <p:spPr>
            <a:xfrm>
              <a:off x="790850" y="6453979"/>
              <a:ext cx="1510915" cy="258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04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31F7168-F544-415C-AA07-63D60789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1D1FFF-79F2-4683-A232-9CDCF15B1F11}"/>
              </a:ext>
            </a:extLst>
          </p:cNvPr>
          <p:cNvGrpSpPr/>
          <p:nvPr userDrawn="1"/>
        </p:nvGrpSpPr>
        <p:grpSpPr>
          <a:xfrm>
            <a:off x="135488" y="6472185"/>
            <a:ext cx="2088797" cy="305483"/>
            <a:chOff x="212968" y="6430620"/>
            <a:chExt cx="2088797" cy="3054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DEA530-7E3D-4A48-B972-C04BC2F9D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929"/>
            <a:stretch/>
          </p:blipFill>
          <p:spPr>
            <a:xfrm>
              <a:off x="212968" y="6430620"/>
              <a:ext cx="488463" cy="305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A6EEE7-6C49-4A96-A1F2-8A7218375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76"/>
            <a:stretch/>
          </p:blipFill>
          <p:spPr>
            <a:xfrm>
              <a:off x="790850" y="6453979"/>
              <a:ext cx="1510915" cy="258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28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333CD3-6D45-4333-A72E-7AD06E6881B4}"/>
              </a:ext>
            </a:extLst>
          </p:cNvPr>
          <p:cNvGrpSpPr/>
          <p:nvPr userDrawn="1"/>
        </p:nvGrpSpPr>
        <p:grpSpPr>
          <a:xfrm>
            <a:off x="135488" y="6472185"/>
            <a:ext cx="2088797" cy="305483"/>
            <a:chOff x="212968" y="6430620"/>
            <a:chExt cx="2088797" cy="30548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211984-0B53-443F-9008-D21014A6B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929"/>
            <a:stretch/>
          </p:blipFill>
          <p:spPr>
            <a:xfrm>
              <a:off x="212968" y="6430620"/>
              <a:ext cx="488463" cy="3054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739D8F-26B1-46D9-AEF8-28C76D299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76"/>
            <a:stretch/>
          </p:blipFill>
          <p:spPr>
            <a:xfrm>
              <a:off x="790850" y="6453979"/>
              <a:ext cx="1510915" cy="258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4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B1C0BE-7BE4-4E76-9E76-ADD843E4FF59}"/>
              </a:ext>
            </a:extLst>
          </p:cNvPr>
          <p:cNvGrpSpPr/>
          <p:nvPr userDrawn="1"/>
        </p:nvGrpSpPr>
        <p:grpSpPr>
          <a:xfrm>
            <a:off x="135488" y="6472185"/>
            <a:ext cx="2088797" cy="305483"/>
            <a:chOff x="212968" y="6430620"/>
            <a:chExt cx="2088797" cy="3054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1680EB-2079-49E7-9ED8-ACE8ABE286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929"/>
            <a:stretch/>
          </p:blipFill>
          <p:spPr>
            <a:xfrm>
              <a:off x="212968" y="6430620"/>
              <a:ext cx="488463" cy="3054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88D293-043C-41D1-94D0-4644B4206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76"/>
            <a:stretch/>
          </p:blipFill>
          <p:spPr>
            <a:xfrm>
              <a:off x="790850" y="6453979"/>
              <a:ext cx="1510915" cy="258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84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179EDF-9B5E-4704-A302-A623CFDF8926}"/>
              </a:ext>
            </a:extLst>
          </p:cNvPr>
          <p:cNvGrpSpPr/>
          <p:nvPr userDrawn="1"/>
        </p:nvGrpSpPr>
        <p:grpSpPr>
          <a:xfrm>
            <a:off x="135488" y="6472185"/>
            <a:ext cx="2088797" cy="305483"/>
            <a:chOff x="212968" y="6430620"/>
            <a:chExt cx="2088797" cy="3054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F8A115-3C64-47A7-8D98-385F2F963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929"/>
            <a:stretch/>
          </p:blipFill>
          <p:spPr>
            <a:xfrm>
              <a:off x="212968" y="6430620"/>
              <a:ext cx="488463" cy="3054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3C9FF7-7A38-4B35-81E6-76B49CA32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76"/>
            <a:stretch/>
          </p:blipFill>
          <p:spPr>
            <a:xfrm>
              <a:off x="790850" y="6453979"/>
              <a:ext cx="1510915" cy="258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11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5E54A-A18D-4AFD-88F2-F632507CB1F2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7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12B2-39DB-48F8-AD84-AFD3436D3372}" type="datetime1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E301-73A6-41D9-9057-34D24E3E2FE6}" type="datetime1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917A8-4D83-9444-B70C-EC5A928F79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90AF0-1C6D-4AC6-A3C0-29BA3F79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CA97-D635-4198-BE12-606B9D27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CE5B4-8BB0-497D-94B9-F20B95E41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E686-C27E-498D-B123-F477D275E2F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8DB38-28AB-4935-85E8-04B912937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B7DA7-9758-4964-9A46-7FEE4E207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99376-3C6C-4EFC-B3B5-DB4941D60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hpc.nih.gov/storage/object.html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0131"/>
            <a:ext cx="7772400" cy="1470025"/>
          </a:xfrm>
        </p:spPr>
        <p:txBody>
          <a:bodyPr/>
          <a:lstStyle/>
          <a:p>
            <a:r>
              <a:rPr lang="en-US" dirty="0"/>
              <a:t>Data Management: Best Practices for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39966"/>
            <a:ext cx="6400800" cy="1752600"/>
          </a:xfrm>
        </p:spPr>
        <p:txBody>
          <a:bodyPr/>
          <a:lstStyle/>
          <a:p>
            <a:r>
              <a:rPr lang="en-US" dirty="0"/>
              <a:t>Dr. David Hoover, </a:t>
            </a:r>
            <a:r>
              <a:rPr lang="en-US" dirty="0" err="1"/>
              <a:t>HPC</a:t>
            </a:r>
            <a:r>
              <a:rPr lang="en-US" dirty="0"/>
              <a:t> @ NIH</a:t>
            </a:r>
          </a:p>
          <a:p>
            <a:r>
              <a:rPr lang="en-US" dirty="0"/>
              <a:t>hooverdm@hpc.nih.gov</a:t>
            </a:r>
            <a:br>
              <a:rPr lang="en-US" dirty="0"/>
            </a:br>
            <a:r>
              <a:rPr lang="en-US" dirty="0"/>
              <a:t>24 April 2019</a:t>
            </a:r>
          </a:p>
        </p:txBody>
      </p:sp>
    </p:spTree>
    <p:extLst>
      <p:ext uri="{BB962C8B-B14F-4D97-AF65-F5344CB8AC3E}">
        <p14:creationId xmlns:p14="http://schemas.microsoft.com/office/powerpoint/2010/main" val="162298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11C29-A87B-44D8-9E46-2EB9AED61F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D917A8-4D83-9444-B70C-EC5A928F79C8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iceland stacked rocks">
            <a:extLst>
              <a:ext uri="{FF2B5EF4-FFF2-40B4-BE49-F238E27FC236}">
                <a16:creationId xmlns:a16="http://schemas.microsoft.com/office/drawing/2014/main" id="{37C6318B-1148-4B1E-8402-5DFC1DE1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63" y="390525"/>
            <a:ext cx="5722537" cy="38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1326-12C2-49FF-91AC-FF840331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5D143-8C7C-45CB-B31B-68844932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user account on a UNIX system has two numeric attributes, user id (</a:t>
            </a:r>
            <a:r>
              <a:rPr lang="en-US" dirty="0" err="1"/>
              <a:t>uid</a:t>
            </a:r>
            <a:r>
              <a:rPr lang="en-US" dirty="0"/>
              <a:t>) and group id (</a:t>
            </a:r>
            <a:r>
              <a:rPr lang="en-US" dirty="0" err="1"/>
              <a:t>gid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user always belongs to their own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7ABE4-B934-47AA-B940-42B37D34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1F36D-0787-491B-84C8-358333C84E0C}"/>
              </a:ext>
            </a:extLst>
          </p:cNvPr>
          <p:cNvSpPr txBox="1"/>
          <p:nvPr/>
        </p:nvSpPr>
        <p:spPr>
          <a:xfrm>
            <a:off x="457200" y="3429000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id user1</a:t>
            </a:r>
          </a:p>
          <a:p>
            <a:r>
              <a:rPr lang="pt-BR" dirty="0">
                <a:latin typeface="Lucida Console" panose="020B0609040504020204" pitchFamily="49" charset="0"/>
              </a:rPr>
              <a:t>uid=1(user1) gid=1(user1) groups=1(user1)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081F06-BA48-4DCF-B23A-7A02B9AF00A0}"/>
              </a:ext>
            </a:extLst>
          </p:cNvPr>
          <p:cNvGrpSpPr/>
          <p:nvPr/>
        </p:nvGrpSpPr>
        <p:grpSpPr>
          <a:xfrm>
            <a:off x="3831021" y="5079059"/>
            <a:ext cx="914400" cy="1199606"/>
            <a:chOff x="646386" y="630621"/>
            <a:chExt cx="914400" cy="1199606"/>
          </a:xfrm>
        </p:grpSpPr>
        <p:pic>
          <p:nvPicPr>
            <p:cNvPr id="8" name="Graphic 7" descr="user1">
              <a:extLst>
                <a:ext uri="{FF2B5EF4-FFF2-40B4-BE49-F238E27FC236}">
                  <a16:creationId xmlns:a16="http://schemas.microsoft.com/office/drawing/2014/main" id="{8233537A-D3D3-40B1-B84C-B18120E53E1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386" y="915827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3D7887-C92E-4CFE-B419-B173295C030D}"/>
                </a:ext>
              </a:extLst>
            </p:cNvPr>
            <p:cNvSpPr txBox="1"/>
            <p:nvPr/>
          </p:nvSpPr>
          <p:spPr>
            <a:xfrm>
              <a:off x="952743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59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0D1F-BE6B-4312-9E12-F1C5C34C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C95A4-BF22-42FB-8CE0-7EC826F00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4966"/>
            <a:ext cx="8229600" cy="4525963"/>
          </a:xfrm>
        </p:spPr>
        <p:txBody>
          <a:bodyPr/>
          <a:lstStyle/>
          <a:p>
            <a:r>
              <a:rPr lang="en-US" dirty="0"/>
              <a:t>A file on a UNIX system has three attributes: read, write, execute</a:t>
            </a:r>
          </a:p>
          <a:p>
            <a:r>
              <a:rPr lang="en-US" dirty="0"/>
              <a:t>These attributes can be set for: owner, group, world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Attributes can be represented as a single number: </a:t>
            </a:r>
            <a:r>
              <a:rPr lang="en-US" b="1" dirty="0"/>
              <a:t>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53AFE-5E99-458F-B14E-7A56C606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5591B-FF7B-445F-82D5-3393858F631C}"/>
              </a:ext>
            </a:extLst>
          </p:cNvPr>
          <p:cNvSpPr txBox="1"/>
          <p:nvPr/>
        </p:nvSpPr>
        <p:spPr>
          <a:xfrm>
            <a:off x="457200" y="3737056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ls -l 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-rw-r----- 1 user1  user1  1024 Mar 21 12:00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93A44-EDC6-4603-AE08-396F735E3B81}"/>
              </a:ext>
            </a:extLst>
          </p:cNvPr>
          <p:cNvSpPr txBox="1"/>
          <p:nvPr/>
        </p:nvSpPr>
        <p:spPr>
          <a:xfrm>
            <a:off x="457200" y="5740217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onsole" panose="020B0609040504020204" pitchFamily="49" charset="0"/>
              </a:rPr>
              <a:t>$ stat -c %a file</a:t>
            </a:r>
          </a:p>
          <a:p>
            <a:r>
              <a:rPr lang="it-IT" dirty="0">
                <a:latin typeface="Lucida Console" panose="020B0609040504020204" pitchFamily="49" charset="0"/>
              </a:rPr>
              <a:t>640</a:t>
            </a:r>
          </a:p>
        </p:txBody>
      </p:sp>
    </p:spTree>
    <p:extLst>
      <p:ext uri="{BB962C8B-B14F-4D97-AF65-F5344CB8AC3E}">
        <p14:creationId xmlns:p14="http://schemas.microsoft.com/office/powerpoint/2010/main" val="293028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0583-E4FD-45E4-B4A7-1A48527B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mask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57FE-01C5-4187-AA64-D4A45D4C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user account on a UNIX system has a default </a:t>
            </a:r>
            <a:r>
              <a:rPr lang="en-US" b="1" dirty="0"/>
              <a:t>mask</a:t>
            </a:r>
            <a:r>
              <a:rPr lang="en-US" dirty="0"/>
              <a:t> value for the mode, as seen with the </a:t>
            </a:r>
            <a:r>
              <a:rPr lang="en-US" b="1" dirty="0" err="1"/>
              <a:t>umask</a:t>
            </a:r>
            <a:r>
              <a:rPr lang="en-US" dirty="0"/>
              <a:t> command: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value acts as a bit filter when determining file mode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8FB70-B5AC-4E03-BB7F-A9B665F9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33E45-CCBA-44A9-9D4B-486AE2E84E88}"/>
              </a:ext>
            </a:extLst>
          </p:cNvPr>
          <p:cNvSpPr txBox="1"/>
          <p:nvPr/>
        </p:nvSpPr>
        <p:spPr>
          <a:xfrm>
            <a:off x="457200" y="3429000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umask</a:t>
            </a:r>
          </a:p>
          <a:p>
            <a:r>
              <a:rPr lang="pt-BR" dirty="0">
                <a:latin typeface="Lucida Console" panose="020B0609040504020204" pitchFamily="49" charset="0"/>
              </a:rPr>
              <a:t>027</a:t>
            </a:r>
          </a:p>
        </p:txBody>
      </p:sp>
    </p:spTree>
    <p:extLst>
      <p:ext uri="{BB962C8B-B14F-4D97-AF65-F5344CB8AC3E}">
        <p14:creationId xmlns:p14="http://schemas.microsoft.com/office/powerpoint/2010/main" val="1653335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C8BF-D5A6-47D5-AE4E-DDFDD0D0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5424-69F3-4744-9DA2-1C2476DAE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default permission mode of a file is 666</a:t>
            </a:r>
          </a:p>
          <a:p>
            <a:r>
              <a:rPr lang="en-US" dirty="0"/>
              <a:t>The resulting permission on a created file depends on the </a:t>
            </a:r>
            <a:r>
              <a:rPr lang="en-US" b="1" dirty="0"/>
              <a:t>current mask </a:t>
            </a:r>
            <a:r>
              <a:rPr lang="en-US" dirty="0"/>
              <a:t>of the user</a:t>
            </a:r>
          </a:p>
          <a:p>
            <a:r>
              <a:rPr lang="en-US" dirty="0"/>
              <a:t>The default mask value on HPC is set to 027</a:t>
            </a:r>
          </a:p>
          <a:p>
            <a:r>
              <a:rPr lang="en-US" dirty="0"/>
              <a:t>To calculate mode of file, subtract 027 from 666:</a:t>
            </a:r>
          </a:p>
          <a:p>
            <a:r>
              <a:rPr lang="en-US" dirty="0"/>
              <a:t>666 – 027 = 640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86124-FCC1-4C0F-AFB2-CC218C1D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1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7D1B-F1A4-4906-B180-31B3C50F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Directory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A4BC0-2616-435B-9CBE-C00C6C6C5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Directories have 777 as the default permission.</a:t>
            </a:r>
          </a:p>
          <a:p>
            <a:r>
              <a:rPr lang="en-US" dirty="0"/>
              <a:t>777 – 027 = 750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3830A-32C0-42D5-A38F-843472E6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E4B06-F25A-4618-A812-73E509351ACC}"/>
              </a:ext>
            </a:extLst>
          </p:cNvPr>
          <p:cNvSpPr txBox="1"/>
          <p:nvPr/>
        </p:nvSpPr>
        <p:spPr>
          <a:xfrm>
            <a:off x="457200" y="3607121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ls -ld dir</a:t>
            </a:r>
          </a:p>
          <a:p>
            <a:r>
              <a:rPr lang="pt-BR" dirty="0">
                <a:latin typeface="Lucida Console" panose="020B0609040504020204" pitchFamily="49" charset="0"/>
              </a:rPr>
              <a:t>-rwxr-x--- 1 user1  user1  4096 Mar 21 12:00 dir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F6537-8CF6-4EF8-BED1-774C63C078EF}"/>
              </a:ext>
            </a:extLst>
          </p:cNvPr>
          <p:cNvSpPr txBox="1"/>
          <p:nvPr/>
        </p:nvSpPr>
        <p:spPr>
          <a:xfrm>
            <a:off x="457200" y="4854226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Lucida Console" panose="020B0609040504020204" pitchFamily="49" charset="0"/>
              </a:rPr>
              <a:t>$ stat -c %a dir</a:t>
            </a:r>
          </a:p>
          <a:p>
            <a:r>
              <a:rPr lang="it-IT" dirty="0">
                <a:latin typeface="Lucida Console" panose="020B0609040504020204" pitchFamily="49" charset="0"/>
              </a:rPr>
              <a:t>750</a:t>
            </a:r>
          </a:p>
        </p:txBody>
      </p:sp>
    </p:spTree>
    <p:extLst>
      <p:ext uri="{BB962C8B-B14F-4D97-AF65-F5344CB8AC3E}">
        <p14:creationId xmlns:p14="http://schemas.microsoft.com/office/powerpoint/2010/main" val="233655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8064-8FFF-4E4D-929B-1E119289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D6A5-8F6B-4DFC-9E9F-F7C04BA18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UNIX group is a set of user accounts with a unique group name and group identification number (group and </a:t>
            </a:r>
            <a:r>
              <a:rPr lang="en-US" dirty="0" err="1"/>
              <a:t>gid</a:t>
            </a:r>
            <a:r>
              <a:rPr lang="en-US" dirty="0"/>
              <a:t>)</a:t>
            </a:r>
          </a:p>
          <a:p>
            <a:r>
              <a:rPr lang="en-US" dirty="0"/>
              <a:t>The purpose of a UNIX group is to allow the members of the group to share files</a:t>
            </a:r>
          </a:p>
          <a:p>
            <a:r>
              <a:rPr lang="en-US" dirty="0"/>
              <a:t>File sharing is done on the basis of permissions for the UNIX group of the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057F6-466D-4E74-BAA6-546CA25C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57D6-572F-4B34-A615-95E2D6C0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F1FE-9203-43D1-B51C-E32346A32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belong to their own </a:t>
            </a:r>
            <a:r>
              <a:rPr lang="en-US" b="1" i="1" dirty="0"/>
              <a:t>primary</a:t>
            </a:r>
            <a:r>
              <a:rPr lang="en-US" dirty="0"/>
              <a:t>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A2A61-891D-496C-94A3-67675FBD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2A758-C037-49BE-8713-48C19488F07D}"/>
              </a:ext>
            </a:extLst>
          </p:cNvPr>
          <p:cNvSpPr txBox="1"/>
          <p:nvPr/>
        </p:nvSpPr>
        <p:spPr>
          <a:xfrm>
            <a:off x="457200" y="2524959"/>
            <a:ext cx="82296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groups user1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user1 : user1</a:t>
            </a:r>
          </a:p>
          <a:p>
            <a:r>
              <a:rPr lang="pt-BR" dirty="0">
                <a:latin typeface="Lucida Console" panose="020B0609040504020204" pitchFamily="49" charset="0"/>
              </a:rPr>
              <a:t>$ groups user2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user2 : user2</a:t>
            </a:r>
          </a:p>
          <a:p>
            <a:r>
              <a:rPr lang="pt-BR" dirty="0">
                <a:latin typeface="Lucida Console" panose="020B0609040504020204" pitchFamily="49" charset="0"/>
              </a:rPr>
              <a:t>$ groups user3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user3 : user3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2BF226-33C2-421A-8098-73EDEF87CA19}"/>
              </a:ext>
            </a:extLst>
          </p:cNvPr>
          <p:cNvGrpSpPr/>
          <p:nvPr/>
        </p:nvGrpSpPr>
        <p:grpSpPr>
          <a:xfrm>
            <a:off x="2429447" y="4657997"/>
            <a:ext cx="914400" cy="1199606"/>
            <a:chOff x="646386" y="630621"/>
            <a:chExt cx="914400" cy="1199606"/>
          </a:xfrm>
        </p:grpSpPr>
        <p:pic>
          <p:nvPicPr>
            <p:cNvPr id="10" name="Graphic 9" descr="user1">
              <a:extLst>
                <a:ext uri="{FF2B5EF4-FFF2-40B4-BE49-F238E27FC236}">
                  <a16:creationId xmlns:a16="http://schemas.microsoft.com/office/drawing/2014/main" id="{ED721391-EE76-448B-BD19-7FF9F4B3651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386" y="915827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A69E8B-69E1-4B80-92FE-2649562064DA}"/>
                </a:ext>
              </a:extLst>
            </p:cNvPr>
            <p:cNvSpPr txBox="1"/>
            <p:nvPr/>
          </p:nvSpPr>
          <p:spPr>
            <a:xfrm>
              <a:off x="952743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C4823E-8823-4590-942D-B61C4A5A1B27}"/>
              </a:ext>
            </a:extLst>
          </p:cNvPr>
          <p:cNvGrpSpPr/>
          <p:nvPr/>
        </p:nvGrpSpPr>
        <p:grpSpPr>
          <a:xfrm>
            <a:off x="3885130" y="4657997"/>
            <a:ext cx="914400" cy="1199606"/>
            <a:chOff x="2102069" y="630621"/>
            <a:chExt cx="914400" cy="1199606"/>
          </a:xfrm>
        </p:grpSpPr>
        <p:pic>
          <p:nvPicPr>
            <p:cNvPr id="13" name="Graphic 12" descr="user1">
              <a:extLst>
                <a:ext uri="{FF2B5EF4-FFF2-40B4-BE49-F238E27FC236}">
                  <a16:creationId xmlns:a16="http://schemas.microsoft.com/office/drawing/2014/main" id="{93283A66-1697-4DC0-9C33-4DD8A7BFE37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2069" y="915827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8EB73F-2B28-402B-B2E7-014CCB1F810D}"/>
                </a:ext>
              </a:extLst>
            </p:cNvPr>
            <p:cNvSpPr txBox="1"/>
            <p:nvPr/>
          </p:nvSpPr>
          <p:spPr>
            <a:xfrm>
              <a:off x="2408426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32DD46-D21A-471F-9371-5DF996DBF61C}"/>
              </a:ext>
            </a:extLst>
          </p:cNvPr>
          <p:cNvGrpSpPr/>
          <p:nvPr/>
        </p:nvGrpSpPr>
        <p:grpSpPr>
          <a:xfrm>
            <a:off x="5340813" y="4657997"/>
            <a:ext cx="914400" cy="1199606"/>
            <a:chOff x="3557752" y="630621"/>
            <a:chExt cx="914400" cy="1199606"/>
          </a:xfrm>
        </p:grpSpPr>
        <p:pic>
          <p:nvPicPr>
            <p:cNvPr id="16" name="Graphic 15" descr="user1">
              <a:extLst>
                <a:ext uri="{FF2B5EF4-FFF2-40B4-BE49-F238E27FC236}">
                  <a16:creationId xmlns:a16="http://schemas.microsoft.com/office/drawing/2014/main" id="{0E2E1529-B47A-4DC4-83ED-D55378A46D0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57752" y="915827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CA6A1E-3340-4B7D-8B05-D628CECA8B3A}"/>
                </a:ext>
              </a:extLst>
            </p:cNvPr>
            <p:cNvSpPr txBox="1"/>
            <p:nvPr/>
          </p:nvSpPr>
          <p:spPr>
            <a:xfrm>
              <a:off x="3864109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00BA5B3-AA25-404E-AC0D-4FF759B39602}"/>
              </a:ext>
            </a:extLst>
          </p:cNvPr>
          <p:cNvSpPr/>
          <p:nvPr/>
        </p:nvSpPr>
        <p:spPr>
          <a:xfrm>
            <a:off x="2432561" y="4664490"/>
            <a:ext cx="914400" cy="12034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AFE50B-FBB2-4A0E-A98D-76136EB0D0EA}"/>
              </a:ext>
            </a:extLst>
          </p:cNvPr>
          <p:cNvSpPr/>
          <p:nvPr/>
        </p:nvSpPr>
        <p:spPr>
          <a:xfrm>
            <a:off x="3888244" y="4664490"/>
            <a:ext cx="914400" cy="120343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9C3606-9BDC-48BC-A91D-2AE0A8F85AFA}"/>
              </a:ext>
            </a:extLst>
          </p:cNvPr>
          <p:cNvSpPr/>
          <p:nvPr/>
        </p:nvSpPr>
        <p:spPr>
          <a:xfrm>
            <a:off x="5340813" y="4664490"/>
            <a:ext cx="914400" cy="120343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2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3268-FDD7-4FD1-9987-71C0A7A6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3639-3684-475C-B9D7-0B6DB7AEA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group can be created to hold multiple users (only by sysadmin)</a:t>
            </a:r>
          </a:p>
          <a:p>
            <a:r>
              <a:rPr lang="en-US" dirty="0"/>
              <a:t>This is a </a:t>
            </a:r>
            <a:r>
              <a:rPr lang="en-US" b="1" i="1" dirty="0"/>
              <a:t>secondary</a:t>
            </a:r>
            <a:r>
              <a:rPr lang="en-US" dirty="0"/>
              <a:t>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1AD79-FD98-4972-9091-94DBD2DA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012B4-09E0-4946-B404-F258276EFCA8}"/>
              </a:ext>
            </a:extLst>
          </p:cNvPr>
          <p:cNvSpPr txBox="1"/>
          <p:nvPr/>
        </p:nvSpPr>
        <p:spPr>
          <a:xfrm>
            <a:off x="457200" y="3429000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getent group 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group1:x:2001:user1,user2,user3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B81E65-2272-4B86-B8ED-D57E362695D4}"/>
              </a:ext>
            </a:extLst>
          </p:cNvPr>
          <p:cNvGrpSpPr/>
          <p:nvPr/>
        </p:nvGrpSpPr>
        <p:grpSpPr>
          <a:xfrm>
            <a:off x="2429447" y="4657997"/>
            <a:ext cx="914400" cy="1199606"/>
            <a:chOff x="646386" y="630621"/>
            <a:chExt cx="914400" cy="1199606"/>
          </a:xfrm>
        </p:grpSpPr>
        <p:pic>
          <p:nvPicPr>
            <p:cNvPr id="7" name="Graphic 6" descr="user1">
              <a:extLst>
                <a:ext uri="{FF2B5EF4-FFF2-40B4-BE49-F238E27FC236}">
                  <a16:creationId xmlns:a16="http://schemas.microsoft.com/office/drawing/2014/main" id="{8F6D76D2-F2DB-40BA-ABF6-AD0D9E2684E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386" y="915827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F41919-C071-473E-9605-5E2D9CF820D5}"/>
                </a:ext>
              </a:extLst>
            </p:cNvPr>
            <p:cNvSpPr txBox="1"/>
            <p:nvPr/>
          </p:nvSpPr>
          <p:spPr>
            <a:xfrm>
              <a:off x="952743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251CD7-3BBA-45C9-B7A9-8AFAF3A008F1}"/>
              </a:ext>
            </a:extLst>
          </p:cNvPr>
          <p:cNvGrpSpPr/>
          <p:nvPr/>
        </p:nvGrpSpPr>
        <p:grpSpPr>
          <a:xfrm>
            <a:off x="3885130" y="4657997"/>
            <a:ext cx="914400" cy="1199606"/>
            <a:chOff x="2102069" y="630621"/>
            <a:chExt cx="914400" cy="1199606"/>
          </a:xfrm>
        </p:grpSpPr>
        <p:pic>
          <p:nvPicPr>
            <p:cNvPr id="10" name="Graphic 9" descr="user1">
              <a:extLst>
                <a:ext uri="{FF2B5EF4-FFF2-40B4-BE49-F238E27FC236}">
                  <a16:creationId xmlns:a16="http://schemas.microsoft.com/office/drawing/2014/main" id="{A08B09F1-14E9-4E13-A735-61F70E02ADB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2069" y="915827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B187D4-B6D2-4B6C-ACE8-BF6ABFE759A2}"/>
                </a:ext>
              </a:extLst>
            </p:cNvPr>
            <p:cNvSpPr txBox="1"/>
            <p:nvPr/>
          </p:nvSpPr>
          <p:spPr>
            <a:xfrm>
              <a:off x="2408426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551C94-E97B-44AD-9B2F-0C6026122AEC}"/>
              </a:ext>
            </a:extLst>
          </p:cNvPr>
          <p:cNvGrpSpPr/>
          <p:nvPr/>
        </p:nvGrpSpPr>
        <p:grpSpPr>
          <a:xfrm>
            <a:off x="5340813" y="4657997"/>
            <a:ext cx="914400" cy="1199606"/>
            <a:chOff x="3557752" y="630621"/>
            <a:chExt cx="914400" cy="1199606"/>
          </a:xfrm>
        </p:grpSpPr>
        <p:pic>
          <p:nvPicPr>
            <p:cNvPr id="13" name="Graphic 12" descr="user1">
              <a:extLst>
                <a:ext uri="{FF2B5EF4-FFF2-40B4-BE49-F238E27FC236}">
                  <a16:creationId xmlns:a16="http://schemas.microsoft.com/office/drawing/2014/main" id="{E4F43419-E834-4E65-90A7-715E0D01D92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57752" y="915827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F74AB8-529E-4059-A00E-6D4DFD005DE7}"/>
                </a:ext>
              </a:extLst>
            </p:cNvPr>
            <p:cNvSpPr txBox="1"/>
            <p:nvPr/>
          </p:nvSpPr>
          <p:spPr>
            <a:xfrm>
              <a:off x="3864109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FF03C85-04FA-4317-AB8A-A4465647694B}"/>
              </a:ext>
            </a:extLst>
          </p:cNvPr>
          <p:cNvSpPr/>
          <p:nvPr/>
        </p:nvSpPr>
        <p:spPr>
          <a:xfrm>
            <a:off x="2432561" y="4664490"/>
            <a:ext cx="914400" cy="12034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D68465-FA83-4868-B5E3-F55223E8EFF2}"/>
              </a:ext>
            </a:extLst>
          </p:cNvPr>
          <p:cNvSpPr/>
          <p:nvPr/>
        </p:nvSpPr>
        <p:spPr>
          <a:xfrm>
            <a:off x="3888244" y="4664490"/>
            <a:ext cx="914400" cy="120343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B7F51A-D5A3-462D-94AD-9DBCA5B5660B}"/>
              </a:ext>
            </a:extLst>
          </p:cNvPr>
          <p:cNvSpPr/>
          <p:nvPr/>
        </p:nvSpPr>
        <p:spPr>
          <a:xfrm>
            <a:off x="5340813" y="4664490"/>
            <a:ext cx="914400" cy="120343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F2E6ED-C7E0-434B-B253-EFBAF60E0668}"/>
              </a:ext>
            </a:extLst>
          </p:cNvPr>
          <p:cNvSpPr/>
          <p:nvPr/>
        </p:nvSpPr>
        <p:spPr>
          <a:xfrm>
            <a:off x="2175641" y="4414345"/>
            <a:ext cx="4309242" cy="1711817"/>
          </a:xfrm>
          <a:prstGeom prst="rect">
            <a:avLst/>
          </a:prstGeom>
          <a:noFill/>
          <a:ln w="38100"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84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57D6-572F-4B34-A615-95E2D6C0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BF1FE-9203-43D1-B51C-E32346A32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primary</a:t>
            </a:r>
            <a:r>
              <a:rPr lang="en-US" dirty="0"/>
              <a:t> group is listed before </a:t>
            </a:r>
            <a:r>
              <a:rPr lang="en-US" b="1" i="1" dirty="0"/>
              <a:t>secondary</a:t>
            </a:r>
            <a:r>
              <a:rPr lang="en-US" dirty="0"/>
              <a:t> groups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user can belong to more than one secondary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A2A61-891D-496C-94A3-67675FBD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2A758-C037-49BE-8713-48C19488F07D}"/>
              </a:ext>
            </a:extLst>
          </p:cNvPr>
          <p:cNvSpPr txBox="1"/>
          <p:nvPr/>
        </p:nvSpPr>
        <p:spPr>
          <a:xfrm>
            <a:off x="457200" y="2986018"/>
            <a:ext cx="82296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groups user1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user1 : user1 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$ groups user2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user2 : user2 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$ groups user3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user3 : user3 group1</a:t>
            </a:r>
          </a:p>
        </p:txBody>
      </p:sp>
    </p:spTree>
    <p:extLst>
      <p:ext uri="{BB962C8B-B14F-4D97-AF65-F5344CB8AC3E}">
        <p14:creationId xmlns:p14="http://schemas.microsoft.com/office/powerpoint/2010/main" val="40787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4ED4-2A58-4F47-B83C-6A22B3E4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E5E89-60B1-4921-ACB6-0C851AE09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Purpose and goals</a:t>
            </a:r>
          </a:p>
          <a:p>
            <a:r>
              <a:rPr lang="en-US" dirty="0"/>
              <a:t>Hassles with shared data</a:t>
            </a:r>
          </a:p>
          <a:p>
            <a:r>
              <a:rPr lang="en-US" dirty="0"/>
              <a:t>Fundamentals of file access permissions</a:t>
            </a:r>
          </a:p>
          <a:p>
            <a:r>
              <a:rPr lang="en-US" dirty="0"/>
              <a:t>Modifying and maintaining file access permissions</a:t>
            </a:r>
          </a:p>
          <a:p>
            <a:r>
              <a:rPr lang="en-US" dirty="0"/>
              <a:t>Organizing and tracking data</a:t>
            </a:r>
          </a:p>
          <a:p>
            <a:r>
              <a:rPr lang="en-US" dirty="0"/>
              <a:t>Transferring data</a:t>
            </a:r>
          </a:p>
          <a:p>
            <a:r>
              <a:rPr lang="en-US" dirty="0"/>
              <a:t>Group and data lifecycle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ECA8A-EE9B-4D05-AD92-52CA6EE8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2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6F42-C6D2-4B83-87ED-24312578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40E9-5974-4757-9BBB-127D9A8A7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/home directories are strictly for individuals</a:t>
            </a:r>
          </a:p>
          <a:p>
            <a:r>
              <a:rPr lang="en-US" dirty="0"/>
              <a:t>/scratch and /</a:t>
            </a:r>
            <a:r>
              <a:rPr lang="en-US" dirty="0" err="1"/>
              <a:t>tmp</a:t>
            </a:r>
            <a:r>
              <a:rPr lang="en-US" dirty="0"/>
              <a:t> are temporary</a:t>
            </a:r>
          </a:p>
          <a:p>
            <a:r>
              <a:rPr lang="en-US" dirty="0"/>
              <a:t>/data directories can be used, but…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E0B86-385C-423B-AE83-005E1666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35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BC1A-6D48-451C-8B32-D0A15CF1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Data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B01CD-8622-4590-85BB-BD22C20E9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shared data directory is created for the group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user1 is the </a:t>
            </a:r>
            <a:r>
              <a:rPr lang="en-US" b="1" i="1" dirty="0"/>
              <a:t>group owner</a:t>
            </a:r>
            <a:r>
              <a:rPr lang="en-US" dirty="0"/>
              <a:t>, who has management responsibility</a:t>
            </a:r>
          </a:p>
          <a:p>
            <a:r>
              <a:rPr lang="en-US" dirty="0"/>
              <a:t>The PI has ultimate authority over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0D011-A87C-47FA-BA47-002EF648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8A194-66A6-4A40-A771-4AEE3693E8AF}"/>
              </a:ext>
            </a:extLst>
          </p:cNvPr>
          <p:cNvSpPr txBox="1"/>
          <p:nvPr/>
        </p:nvSpPr>
        <p:spPr>
          <a:xfrm>
            <a:off x="457200" y="2954906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ls -ld /data/group1/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drwxrws--- 2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user1</a:t>
            </a:r>
            <a:r>
              <a:rPr lang="pt-BR" dirty="0">
                <a:latin typeface="Lucida Console" panose="020B0609040504020204" pitchFamily="49" charset="0"/>
              </a:rPr>
              <a:t> group1 4096 Mar 21 12:00 /data/group1/</a:t>
            </a:r>
          </a:p>
        </p:txBody>
      </p:sp>
    </p:spTree>
    <p:extLst>
      <p:ext uri="{BB962C8B-B14F-4D97-AF65-F5344CB8AC3E}">
        <p14:creationId xmlns:p14="http://schemas.microsoft.com/office/powerpoint/2010/main" val="1918960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8A36-D589-4356-863F-7095728B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DBC0-AA6D-4B05-883D-E6E0F2138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default, members of a group still create files with their </a:t>
            </a:r>
            <a:r>
              <a:rPr lang="en-US" b="1" i="1" dirty="0"/>
              <a:t>primary</a:t>
            </a:r>
            <a:r>
              <a:rPr lang="en-US" dirty="0"/>
              <a:t>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6E1D5-F274-4F9E-BAD3-C8028EE3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EDBE8-A089-4DF8-9187-8C50546C185E}"/>
              </a:ext>
            </a:extLst>
          </p:cNvPr>
          <p:cNvSpPr txBox="1"/>
          <p:nvPr/>
        </p:nvSpPr>
        <p:spPr>
          <a:xfrm>
            <a:off x="457200" y="2875208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touch file1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-rw-r----- 1 user1  user1  1024 Mar 21 12:00 file1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548AA-FD34-4E1A-A9B9-047EA35118E3}"/>
              </a:ext>
            </a:extLst>
          </p:cNvPr>
          <p:cNvSpPr txBox="1"/>
          <p:nvPr/>
        </p:nvSpPr>
        <p:spPr>
          <a:xfrm>
            <a:off x="457200" y="3820492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[user2]$ touch file2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-rw-r----- 1 user2  user2  1024 Mar 21 12:00 file2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41262-51CF-4D1B-B0A1-CA865907EF65}"/>
              </a:ext>
            </a:extLst>
          </p:cNvPr>
          <p:cNvSpPr txBox="1"/>
          <p:nvPr/>
        </p:nvSpPr>
        <p:spPr>
          <a:xfrm>
            <a:off x="457200" y="4765776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[user3]$ touch file3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-rw-r----- 1 user3  user3  1024 Mar 21 12:00 file3</a:t>
            </a:r>
          </a:p>
        </p:txBody>
      </p:sp>
    </p:spTree>
    <p:extLst>
      <p:ext uri="{BB962C8B-B14F-4D97-AF65-F5344CB8AC3E}">
        <p14:creationId xmlns:p14="http://schemas.microsoft.com/office/powerpoint/2010/main" val="3286563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9068-C60B-4A1E-A509-DFF1898A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C14D-C4F6-43C5-AEAE-BE553F55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can change the group of their own files and directories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can be pretty tedious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196A9-797B-4905-817F-B51913BF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32B0A-7BD9-4DEE-BDC7-BE810C1C7A29}"/>
              </a:ext>
            </a:extLst>
          </p:cNvPr>
          <p:cNvSpPr txBox="1"/>
          <p:nvPr/>
        </p:nvSpPr>
        <p:spPr>
          <a:xfrm>
            <a:off x="457200" y="2839050"/>
            <a:ext cx="8229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ls -l file1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-rw-r----- 1 user1  user1  1024 Mar 21 12:00 file1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chgrp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group1</a:t>
            </a:r>
            <a:r>
              <a:rPr lang="pt-BR" dirty="0">
                <a:latin typeface="Lucida Console" panose="020B0609040504020204" pitchFamily="49" charset="0"/>
              </a:rPr>
              <a:t> file1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ls -l file1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-rw-r----- 1 user1 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group1</a:t>
            </a:r>
            <a:r>
              <a:rPr lang="pt-BR" dirty="0">
                <a:latin typeface="Lucida Console" panose="020B0609040504020204" pitchFamily="49" charset="0"/>
              </a:rPr>
              <a:t>  1024 Mar 21 12:00 file1</a:t>
            </a:r>
          </a:p>
        </p:txBody>
      </p:sp>
    </p:spTree>
    <p:extLst>
      <p:ext uri="{BB962C8B-B14F-4D97-AF65-F5344CB8AC3E}">
        <p14:creationId xmlns:p14="http://schemas.microsoft.com/office/powerpoint/2010/main" val="196322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F72E-01F7-4830-9AEB-91D06EA9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Data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790E-7D9D-4D56-9F59-8F7AD3122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/data directory has </a:t>
            </a:r>
            <a:r>
              <a:rPr lang="en-US" b="1" i="1" dirty="0" err="1"/>
              <a:t>setgid</a:t>
            </a:r>
            <a:r>
              <a:rPr lang="en-US" dirty="0"/>
              <a:t> set: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causes all new files and directories created to inherit the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497C-4E0D-4AD6-97B5-C10261DF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ED567-542D-42F9-B63A-E422063F21F9}"/>
              </a:ext>
            </a:extLst>
          </p:cNvPr>
          <p:cNvSpPr txBox="1"/>
          <p:nvPr/>
        </p:nvSpPr>
        <p:spPr>
          <a:xfrm>
            <a:off x="457200" y="2408368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ls -ld /data/group1/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drwxrw</a:t>
            </a:r>
            <a:r>
              <a:rPr lang="pt-BR" b="1" dirty="0">
                <a:latin typeface="Lucida Console" panose="020B0609040504020204" pitchFamily="49" charset="0"/>
              </a:rPr>
              <a:t>s</a:t>
            </a:r>
            <a:r>
              <a:rPr lang="pt-BR" dirty="0">
                <a:latin typeface="Lucida Console" panose="020B0609040504020204" pitchFamily="49" charset="0"/>
              </a:rPr>
              <a:t>--- 2 user1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group1</a:t>
            </a:r>
            <a:r>
              <a:rPr lang="pt-BR" dirty="0">
                <a:latin typeface="Lucida Console" panose="020B0609040504020204" pitchFamily="49" charset="0"/>
              </a:rPr>
              <a:t> 4096 Mar 21 12:00 /data/group1/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8D9798-ADDE-493A-9A23-B16FB7DF949F}"/>
              </a:ext>
            </a:extLst>
          </p:cNvPr>
          <p:cNvSpPr/>
          <p:nvPr/>
        </p:nvSpPr>
        <p:spPr>
          <a:xfrm>
            <a:off x="1240220" y="2667684"/>
            <a:ext cx="399393" cy="40990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0E511-3FD9-4D38-AA4C-123328ADBCD1}"/>
              </a:ext>
            </a:extLst>
          </p:cNvPr>
          <p:cNvSpPr txBox="1"/>
          <p:nvPr/>
        </p:nvSpPr>
        <p:spPr>
          <a:xfrm>
            <a:off x="457200" y="4623423"/>
            <a:ext cx="8229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[user3]$ touch 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[user3]$ ls -l 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-rwxr----- 1 user3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group1</a:t>
            </a:r>
            <a:r>
              <a:rPr lang="pt-BR" dirty="0">
                <a:latin typeface="Lucida Console" panose="020B0609040504020204" pitchFamily="49" charset="0"/>
              </a:rPr>
              <a:t>   0 Mar 21 12:00 file</a:t>
            </a:r>
          </a:p>
        </p:txBody>
      </p:sp>
    </p:spTree>
    <p:extLst>
      <p:ext uri="{BB962C8B-B14F-4D97-AF65-F5344CB8AC3E}">
        <p14:creationId xmlns:p14="http://schemas.microsoft.com/office/powerpoint/2010/main" val="170228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F72E-01F7-4830-9AEB-91D06EA9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Data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790E-7D9D-4D56-9F59-8F7AD3122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setgid</a:t>
            </a:r>
            <a:r>
              <a:rPr lang="en-US" dirty="0"/>
              <a:t> bit also propagates </a:t>
            </a:r>
            <a:r>
              <a:rPr lang="en-US" dirty="0" err="1"/>
              <a:t>setgid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497C-4E0D-4AD6-97B5-C10261DF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0E511-3FD9-4D38-AA4C-123328ADBCD1}"/>
              </a:ext>
            </a:extLst>
          </p:cNvPr>
          <p:cNvSpPr txBox="1"/>
          <p:nvPr/>
        </p:nvSpPr>
        <p:spPr>
          <a:xfrm>
            <a:off x="457200" y="2539408"/>
            <a:ext cx="82296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[user3]$ ls -ld /data/group1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drwxrw</a:t>
            </a:r>
            <a:r>
              <a:rPr lang="pt-BR" b="1" dirty="0">
                <a:latin typeface="Lucida Console" panose="020B0609040504020204" pitchFamily="49" charset="0"/>
              </a:rPr>
              <a:t>s</a:t>
            </a:r>
            <a:r>
              <a:rPr lang="pt-BR" dirty="0">
                <a:latin typeface="Lucida Console" panose="020B0609040504020204" pitchFamily="49" charset="0"/>
              </a:rPr>
              <a:t>--- 2 user1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group1</a:t>
            </a:r>
            <a:r>
              <a:rPr lang="pt-BR" dirty="0">
                <a:latin typeface="Lucida Console" panose="020B0609040504020204" pitchFamily="49" charset="0"/>
              </a:rPr>
              <a:t> 4096 Mar 21 12:00 /data/group1/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[user3]$ mkdir dir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[user3]$ ls -ld dir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drwxr-</a:t>
            </a:r>
            <a:r>
              <a:rPr lang="pt-BR" b="1" dirty="0">
                <a:latin typeface="Lucida Console" panose="020B0609040504020204" pitchFamily="49" charset="0"/>
              </a:rPr>
              <a:t>s</a:t>
            </a:r>
            <a:r>
              <a:rPr lang="pt-BR" dirty="0">
                <a:latin typeface="Lucida Console" panose="020B0609040504020204" pitchFamily="49" charset="0"/>
              </a:rPr>
              <a:t>--- 1 user3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group1</a:t>
            </a:r>
            <a:r>
              <a:rPr lang="pt-BR" dirty="0">
                <a:latin typeface="Lucida Console" panose="020B0609040504020204" pitchFamily="49" charset="0"/>
              </a:rPr>
              <a:t> 4096 Mar 21 12:00 dir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[user3]$ mkdir dir/sub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[user3]$ ls -ld dir/sub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drwxr-</a:t>
            </a:r>
            <a:r>
              <a:rPr lang="pt-BR" b="1" dirty="0">
                <a:latin typeface="Lucida Console" panose="020B0609040504020204" pitchFamily="49" charset="0"/>
              </a:rPr>
              <a:t>s</a:t>
            </a:r>
            <a:r>
              <a:rPr lang="pt-BR" dirty="0">
                <a:latin typeface="Lucida Console" panose="020B0609040504020204" pitchFamily="49" charset="0"/>
              </a:rPr>
              <a:t>--- 1 user3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group1</a:t>
            </a:r>
            <a:r>
              <a:rPr lang="pt-BR" dirty="0">
                <a:latin typeface="Lucida Console" panose="020B0609040504020204" pitchFamily="49" charset="0"/>
              </a:rPr>
              <a:t> 4096 Mar 21 12:00 dir/sub</a:t>
            </a:r>
          </a:p>
        </p:txBody>
      </p:sp>
    </p:spTree>
    <p:extLst>
      <p:ext uri="{BB962C8B-B14F-4D97-AF65-F5344CB8AC3E}">
        <p14:creationId xmlns:p14="http://schemas.microsoft.com/office/powerpoint/2010/main" val="3769893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11C29-A87B-44D8-9E46-2EB9AED61F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D917A8-4D83-9444-B70C-EC5A928F79C8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Image result for dog poop clean up">
            <a:extLst>
              <a:ext uri="{FF2B5EF4-FFF2-40B4-BE49-F238E27FC236}">
                <a16:creationId xmlns:a16="http://schemas.microsoft.com/office/drawing/2014/main" id="{7BBDF77B-BB91-4530-A3DD-7D30A6E2E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45" y="387077"/>
            <a:ext cx="5491655" cy="38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39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2FE4-BCA5-40A5-9CF6-68494E6A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63BC-5545-4A14-B50F-B2C473490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Permissions can be changed with </a:t>
            </a:r>
            <a:r>
              <a:rPr lang="en-US" b="1" i="1" dirty="0" err="1"/>
              <a:t>chmod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Usually done with symbolic representation: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460CC-0DCB-4C9F-A841-9B36C5BA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58201-14FE-4A46-A0CE-5D1188B82994}"/>
              </a:ext>
            </a:extLst>
          </p:cNvPr>
          <p:cNvSpPr txBox="1"/>
          <p:nvPr/>
        </p:nvSpPr>
        <p:spPr>
          <a:xfrm>
            <a:off x="457200" y="4648835"/>
            <a:ext cx="8229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ls -ld dir</a:t>
            </a:r>
          </a:p>
          <a:p>
            <a:r>
              <a:rPr lang="pt-BR" dirty="0">
                <a:latin typeface="Lucida Console" panose="020B0609040504020204" pitchFamily="49" charset="0"/>
              </a:rPr>
              <a:t>-rwxr-x--- 1 user1  user1  4096 Mar 21 12:00 dir</a:t>
            </a:r>
          </a:p>
          <a:p>
            <a:r>
              <a:rPr lang="pt-BR" dirty="0">
                <a:latin typeface="Lucida Console" panose="020B0609040504020204" pitchFamily="49" charset="0"/>
              </a:rPr>
              <a:t>$ chmod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g+w</a:t>
            </a:r>
            <a:r>
              <a:rPr lang="pt-BR" dirty="0">
                <a:latin typeface="Lucida Console" panose="020B0609040504020204" pitchFamily="49" charset="0"/>
              </a:rPr>
              <a:t> dir</a:t>
            </a:r>
          </a:p>
          <a:p>
            <a:r>
              <a:rPr lang="pt-BR" dirty="0">
                <a:latin typeface="Lucida Console" panose="020B0609040504020204" pitchFamily="49" charset="0"/>
              </a:rPr>
              <a:t>$ ls -ld dir</a:t>
            </a:r>
          </a:p>
          <a:p>
            <a:r>
              <a:rPr lang="pt-BR" dirty="0">
                <a:latin typeface="Lucida Console" panose="020B0609040504020204" pitchFamily="49" charset="0"/>
              </a:rPr>
              <a:t>-rwxrwx--- 1 user1  user1  4096 Mar 21 12:00 dir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5415A-696D-4402-AFE2-3E8A08115658}"/>
              </a:ext>
            </a:extLst>
          </p:cNvPr>
          <p:cNvSpPr txBox="1"/>
          <p:nvPr/>
        </p:nvSpPr>
        <p:spPr>
          <a:xfrm>
            <a:off x="457200" y="2361854"/>
            <a:ext cx="8229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ls -l 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-rw-r----- 1 user1  user1  1024 Mar 21 12:00 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$ chmod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660</a:t>
            </a:r>
            <a:r>
              <a:rPr lang="pt-BR" dirty="0">
                <a:latin typeface="Lucida Console" panose="020B0609040504020204" pitchFamily="49" charset="0"/>
              </a:rPr>
              <a:t> 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$ ls -l 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-rw-rw---- 1 user1  user1  1024 Mar 21 12:00 file</a:t>
            </a:r>
          </a:p>
        </p:txBody>
      </p:sp>
    </p:spTree>
    <p:extLst>
      <p:ext uri="{BB962C8B-B14F-4D97-AF65-F5344CB8AC3E}">
        <p14:creationId xmlns:p14="http://schemas.microsoft.com/office/powerpoint/2010/main" val="685836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19FD-97AF-490A-86AE-E7D02AF8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shared /data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9F7-6AA1-4706-9A91-D97AF96F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DB6FC-9A56-4C81-9441-54BD971B0605}"/>
              </a:ext>
            </a:extLst>
          </p:cNvPr>
          <p:cNvSpPr txBox="1"/>
          <p:nvPr/>
        </p:nvSpPr>
        <p:spPr>
          <a:xfrm>
            <a:off x="457200" y="1417638"/>
            <a:ext cx="822960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tree –pugF /data/group1/</a:t>
            </a:r>
          </a:p>
          <a:p>
            <a:r>
              <a:rPr lang="en-US" dirty="0">
                <a:latin typeface="Lucida Console" panose="020B0609040504020204" pitchFamily="49" charset="0"/>
              </a:rPr>
              <a:t>/data/group1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</a:t>
            </a:r>
            <a:r>
              <a:rPr lang="en-US" dirty="0">
                <a:latin typeface="Lucida Console" panose="020B0609040504020204" pitchFamily="49" charset="0"/>
              </a:rPr>
              <a:t>-s--- user2 group1   ]  bin/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drwxrws</a:t>
            </a:r>
            <a:r>
              <a:rPr lang="en-US" dirty="0">
                <a:latin typeface="Lucida Console" panose="020B0609040504020204" pitchFamily="49" charset="0"/>
              </a:rPr>
              <a:t>--- user1 group1   ]  project1/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drwxrws</a:t>
            </a:r>
            <a:r>
              <a:rPr lang="en-US" dirty="0">
                <a:latin typeface="Lucida Console" panose="020B0609040504020204" pitchFamily="49" charset="0"/>
              </a:rPr>
              <a:t>--- user1 group1   ]  project2/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</a:t>
            </a:r>
            <a:r>
              <a:rPr lang="en-US" dirty="0">
                <a:latin typeface="Lucida Console" panose="020B0609040504020204" pitchFamily="49" charset="0"/>
              </a:rPr>
              <a:t>-s--- user3 group1   ]  reference/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</a:t>
            </a:r>
            <a:r>
              <a:rPr lang="en-US" dirty="0">
                <a:latin typeface="Lucida Console" panose="020B0609040504020204" pitchFamily="49" charset="0"/>
              </a:rPr>
              <a:t>-s--- user1 group1   ]  user1/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</a:t>
            </a:r>
            <a:r>
              <a:rPr lang="en-US" dirty="0">
                <a:latin typeface="Lucida Console" panose="020B0609040504020204" pitchFamily="49" charset="0"/>
              </a:rPr>
              <a:t>-s--- user2 group1   ]  user2/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</a:t>
            </a:r>
            <a:r>
              <a:rPr lang="en-US" dirty="0">
                <a:latin typeface="Lucida Console" panose="020B0609040504020204" pitchFamily="49" charset="0"/>
              </a:rPr>
              <a:t>-s--- user3 group1   ]  user3/</a:t>
            </a:r>
          </a:p>
          <a:p>
            <a:r>
              <a:rPr lang="en-US" dirty="0">
                <a:latin typeface="Lucida Console" panose="020B0609040504020204" pitchFamily="49" charset="0"/>
              </a:rPr>
              <a:t>└── [</a:t>
            </a:r>
            <a:r>
              <a:rPr lang="en-US" dirty="0" err="1">
                <a:latin typeface="Lucida Console" panose="020B0609040504020204" pitchFamily="49" charset="0"/>
              </a:rPr>
              <a:t>drwxrws</a:t>
            </a:r>
            <a:r>
              <a:rPr lang="en-US" dirty="0">
                <a:latin typeface="Lucida Console" panose="020B0609040504020204" pitchFamily="49" charset="0"/>
              </a:rPr>
              <a:t>--- user1 group1   ]  working/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45DAF3-B407-4B67-8C34-668BE67832C9}"/>
              </a:ext>
            </a:extLst>
          </p:cNvPr>
          <p:cNvGrpSpPr/>
          <p:nvPr/>
        </p:nvGrpSpPr>
        <p:grpSpPr>
          <a:xfrm>
            <a:off x="2429447" y="4743307"/>
            <a:ext cx="914400" cy="1199606"/>
            <a:chOff x="646386" y="630621"/>
            <a:chExt cx="914400" cy="1199606"/>
          </a:xfrm>
        </p:grpSpPr>
        <p:pic>
          <p:nvPicPr>
            <p:cNvPr id="8" name="Graphic 7" descr="user1">
              <a:extLst>
                <a:ext uri="{FF2B5EF4-FFF2-40B4-BE49-F238E27FC236}">
                  <a16:creationId xmlns:a16="http://schemas.microsoft.com/office/drawing/2014/main" id="{8FB6E2D7-E766-42D3-B364-C2A1620BF7A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386" y="915827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D04A3-7044-487A-9991-2F25D66D3290}"/>
                </a:ext>
              </a:extLst>
            </p:cNvPr>
            <p:cNvSpPr txBox="1"/>
            <p:nvPr/>
          </p:nvSpPr>
          <p:spPr>
            <a:xfrm>
              <a:off x="952743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4BD35C-3845-41B1-84B4-53385091CE47}"/>
              </a:ext>
            </a:extLst>
          </p:cNvPr>
          <p:cNvGrpSpPr/>
          <p:nvPr/>
        </p:nvGrpSpPr>
        <p:grpSpPr>
          <a:xfrm>
            <a:off x="3885130" y="4743307"/>
            <a:ext cx="914400" cy="1199606"/>
            <a:chOff x="2102069" y="630621"/>
            <a:chExt cx="914400" cy="1199606"/>
          </a:xfrm>
        </p:grpSpPr>
        <p:pic>
          <p:nvPicPr>
            <p:cNvPr id="11" name="Graphic 10" descr="user1">
              <a:extLst>
                <a:ext uri="{FF2B5EF4-FFF2-40B4-BE49-F238E27FC236}">
                  <a16:creationId xmlns:a16="http://schemas.microsoft.com/office/drawing/2014/main" id="{83272E65-C2EA-4E28-BA8D-B0677FA89A2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2069" y="915827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D6A502-8A74-4259-BFB5-A6EB2EF9BD6A}"/>
                </a:ext>
              </a:extLst>
            </p:cNvPr>
            <p:cNvSpPr txBox="1"/>
            <p:nvPr/>
          </p:nvSpPr>
          <p:spPr>
            <a:xfrm>
              <a:off x="2408426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2F2F1C-8DEA-4A2D-BFB7-583A42108C25}"/>
              </a:ext>
            </a:extLst>
          </p:cNvPr>
          <p:cNvGrpSpPr/>
          <p:nvPr/>
        </p:nvGrpSpPr>
        <p:grpSpPr>
          <a:xfrm>
            <a:off x="5340813" y="4743307"/>
            <a:ext cx="914400" cy="1199606"/>
            <a:chOff x="3557752" y="630621"/>
            <a:chExt cx="914400" cy="1199606"/>
          </a:xfrm>
        </p:grpSpPr>
        <p:pic>
          <p:nvPicPr>
            <p:cNvPr id="14" name="Graphic 13" descr="user1">
              <a:extLst>
                <a:ext uri="{FF2B5EF4-FFF2-40B4-BE49-F238E27FC236}">
                  <a16:creationId xmlns:a16="http://schemas.microsoft.com/office/drawing/2014/main" id="{4AE73120-872B-49BC-8BB9-FFF44C264EE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57752" y="915827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F86FB1-AEBF-47F8-9A99-D054D9B79C9D}"/>
                </a:ext>
              </a:extLst>
            </p:cNvPr>
            <p:cNvSpPr txBox="1"/>
            <p:nvPr/>
          </p:nvSpPr>
          <p:spPr>
            <a:xfrm>
              <a:off x="3864109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956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5442-FD31-4D68-8502-F87E5FE4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</a:t>
            </a:r>
            <a:r>
              <a:rPr lang="en-US" dirty="0" err="1"/>
              <a:t>umask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4BCB-EE13-496B-889D-7DB52D36F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 mask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75CEB-BD27-40A3-BE95-7CCA99F9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B9BF6-19AE-4C11-8597-907651317880}"/>
              </a:ext>
            </a:extLst>
          </p:cNvPr>
          <p:cNvSpPr txBox="1"/>
          <p:nvPr/>
        </p:nvSpPr>
        <p:spPr>
          <a:xfrm>
            <a:off x="457200" y="2404152"/>
            <a:ext cx="82296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[user3]$ echo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umask 007</a:t>
            </a:r>
            <a:r>
              <a:rPr lang="pt-BR" dirty="0">
                <a:latin typeface="Lucida Console" panose="020B0609040504020204" pitchFamily="49" charset="0"/>
              </a:rPr>
              <a:t> &gt;&gt; ~/.bashrc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[user3]$ source ~/.bashrc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[user3]$ cd /data/group1/project1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[user3]$ mkdir 190320_test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[user3]$ ls -ld 190320_test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drwxr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w</a:t>
            </a:r>
            <a:r>
              <a:rPr lang="pt-BR" dirty="0">
                <a:latin typeface="Lucida Console" panose="020B0609040504020204" pitchFamily="49" charset="0"/>
              </a:rPr>
              <a:t>s--- 1 user3  group1  1024 Mar 21 12:00 190320_test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56FE6-9765-488C-9039-571844FA31FB}"/>
              </a:ext>
            </a:extLst>
          </p:cNvPr>
          <p:cNvSpPr txBox="1"/>
          <p:nvPr/>
        </p:nvSpPr>
        <p:spPr>
          <a:xfrm>
            <a:off x="457200" y="4478172"/>
            <a:ext cx="82296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[user2]$ cd /data/group1/project1/190320_test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[user2]$ mkdir subdir</a:t>
            </a:r>
          </a:p>
          <a:p>
            <a:r>
              <a:rPr lang="en-US" dirty="0">
                <a:latin typeface="Lucida Console" panose="020B0609040504020204" pitchFamily="49" charset="0"/>
              </a:rPr>
              <a:t>[user2]$ ls -</a:t>
            </a:r>
            <a:r>
              <a:rPr lang="en-US" dirty="0" err="1">
                <a:latin typeface="Lucida Console" panose="020B0609040504020204" pitchFamily="49" charset="0"/>
              </a:rPr>
              <a:t>ld</a:t>
            </a:r>
            <a:r>
              <a:rPr lang="en-US" dirty="0">
                <a:latin typeface="Lucida Console" panose="020B0609040504020204" pitchFamily="49" charset="0"/>
              </a:rPr>
              <a:t> subdir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drwxr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w</a:t>
            </a:r>
            <a:r>
              <a:rPr lang="pt-BR" dirty="0">
                <a:latin typeface="Lucida Console" panose="020B0609040504020204" pitchFamily="49" charset="0"/>
              </a:rPr>
              <a:t>s--- 1 user2  group1  1024 Mar 21 12:00 subdir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094F62-7371-431D-BEA3-B54AB3187B77}"/>
              </a:ext>
            </a:extLst>
          </p:cNvPr>
          <p:cNvGrpSpPr/>
          <p:nvPr/>
        </p:nvGrpSpPr>
        <p:grpSpPr>
          <a:xfrm>
            <a:off x="7712660" y="4470169"/>
            <a:ext cx="914400" cy="1199606"/>
            <a:chOff x="2102069" y="630621"/>
            <a:chExt cx="914400" cy="1199606"/>
          </a:xfrm>
        </p:grpSpPr>
        <p:pic>
          <p:nvPicPr>
            <p:cNvPr id="9" name="Graphic 8" descr="user1">
              <a:extLst>
                <a:ext uri="{FF2B5EF4-FFF2-40B4-BE49-F238E27FC236}">
                  <a16:creationId xmlns:a16="http://schemas.microsoft.com/office/drawing/2014/main" id="{BD328C65-B068-4F86-8F7E-84275CF1481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02069" y="915827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BD6265-C180-4DE5-9514-9AF0E957EB72}"/>
                </a:ext>
              </a:extLst>
            </p:cNvPr>
            <p:cNvSpPr txBox="1"/>
            <p:nvPr/>
          </p:nvSpPr>
          <p:spPr>
            <a:xfrm>
              <a:off x="2408426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B5B9EE-C40D-4C34-8A68-D88DA4D3D9A5}"/>
              </a:ext>
            </a:extLst>
          </p:cNvPr>
          <p:cNvGrpSpPr/>
          <p:nvPr/>
        </p:nvGrpSpPr>
        <p:grpSpPr>
          <a:xfrm>
            <a:off x="7712660" y="2471937"/>
            <a:ext cx="914400" cy="1199606"/>
            <a:chOff x="3557752" y="630621"/>
            <a:chExt cx="914400" cy="1199606"/>
          </a:xfrm>
        </p:grpSpPr>
        <p:pic>
          <p:nvPicPr>
            <p:cNvPr id="13" name="Graphic 12" descr="user1">
              <a:extLst>
                <a:ext uri="{FF2B5EF4-FFF2-40B4-BE49-F238E27FC236}">
                  <a16:creationId xmlns:a16="http://schemas.microsoft.com/office/drawing/2014/main" id="{ACAB4C4F-9FE9-439D-AB1E-8EA95504F17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57752" y="915827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6EC1F5-129D-4EA0-ADC2-BBDD4824E9B0}"/>
                </a:ext>
              </a:extLst>
            </p:cNvPr>
            <p:cNvSpPr txBox="1"/>
            <p:nvPr/>
          </p:nvSpPr>
          <p:spPr>
            <a:xfrm>
              <a:off x="3864109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83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1326-12C2-49FF-91AC-FF840331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Group and Shared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5D143-8C7C-45CB-B31B-68844932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data processing using similar methods</a:t>
            </a:r>
          </a:p>
          <a:p>
            <a:r>
              <a:rPr lang="en-US" dirty="0"/>
              <a:t>Software development and testing (version control?)</a:t>
            </a:r>
          </a:p>
          <a:p>
            <a:r>
              <a:rPr lang="en-US" dirty="0"/>
              <a:t>Pooled storage for single lab or core (not archiving!)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7ABE4-B934-47AA-B940-42B37D34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27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C9A1-0C74-408E-B1F3-7C847F36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</a:t>
            </a:r>
            <a:r>
              <a:rPr lang="en-US" dirty="0" err="1"/>
              <a:t>stickybit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1C5A0-2D5F-4AC1-B816-37E989EE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Allows group members to create and edit files, but not delete them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Shorthand:</a:t>
            </a:r>
          </a:p>
          <a:p>
            <a:endParaRPr lang="en-US" dirty="0"/>
          </a:p>
          <a:p>
            <a:r>
              <a:rPr lang="en-US" dirty="0"/>
              <a:t>Sticky bit is </a:t>
            </a:r>
            <a:r>
              <a:rPr lang="en-US" b="1" dirty="0"/>
              <a:t>not</a:t>
            </a:r>
            <a:r>
              <a:rPr lang="en-US" dirty="0"/>
              <a:t> inherited or propagated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8F95F-3ED4-4E1A-A0A1-C0F7A5F5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B5E2B-57B7-40F2-BDD9-E215ACB4BDE7}"/>
              </a:ext>
            </a:extLst>
          </p:cNvPr>
          <p:cNvSpPr txBox="1"/>
          <p:nvPr/>
        </p:nvSpPr>
        <p:spPr>
          <a:xfrm>
            <a:off x="457200" y="4517014"/>
            <a:ext cx="822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mkdir -m 3770 project1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0C503-1EC3-4B2E-8410-6105E272FEF7}"/>
              </a:ext>
            </a:extLst>
          </p:cNvPr>
          <p:cNvSpPr txBox="1"/>
          <p:nvPr/>
        </p:nvSpPr>
        <p:spPr>
          <a:xfrm>
            <a:off x="457200" y="2777247"/>
            <a:ext cx="8229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chmod +t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ls -ld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drwxrws--T 1 user1  group1  4096 Mar 21 12:00 project1</a:t>
            </a:r>
          </a:p>
        </p:txBody>
      </p:sp>
    </p:spTree>
    <p:extLst>
      <p:ext uri="{BB962C8B-B14F-4D97-AF65-F5344CB8AC3E}">
        <p14:creationId xmlns:p14="http://schemas.microsoft.com/office/powerpoint/2010/main" val="2354957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6AD6-331E-46ED-9F39-232B8F79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3: </a:t>
            </a:r>
            <a:r>
              <a:rPr lang="en-US" dirty="0" err="1"/>
              <a:t>sbatch</a:t>
            </a:r>
            <a:r>
              <a:rPr lang="en-US" dirty="0"/>
              <a:t>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89D3-83B1-4348-A633-918CE6C3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job as group explicitly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56B57-392F-492C-B434-06AFDC65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8BAA3-79CC-4EC8-A1DE-A663108E4900}"/>
              </a:ext>
            </a:extLst>
          </p:cNvPr>
          <p:cNvSpPr txBox="1"/>
          <p:nvPr/>
        </p:nvSpPr>
        <p:spPr>
          <a:xfrm>
            <a:off x="457200" y="2391565"/>
            <a:ext cx="82296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sbatch --gid=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group1</a:t>
            </a:r>
            <a:r>
              <a:rPr lang="pt-BR" dirty="0">
                <a:latin typeface="Lucida Console" panose="020B0609040504020204" pitchFamily="49" charset="0"/>
              </a:rPr>
              <a:t> --partition=norm --time=10 \</a:t>
            </a:r>
          </a:p>
          <a:p>
            <a:r>
              <a:rPr lang="pt-BR" dirty="0">
                <a:latin typeface="Lucida Console" panose="020B0609040504020204" pitchFamily="49" charset="0"/>
              </a:rPr>
              <a:t>  --gres=lscratch:10 submit.sh</a:t>
            </a:r>
          </a:p>
          <a:p>
            <a:r>
              <a:rPr lang="pt-BR" dirty="0">
                <a:latin typeface="Lucida Console" panose="020B0609040504020204" pitchFamily="49" charset="0"/>
              </a:rPr>
              <a:t>12345678</a:t>
            </a:r>
          </a:p>
          <a:p>
            <a:r>
              <a:rPr lang="pt-BR" dirty="0">
                <a:latin typeface="Lucida Console" panose="020B0609040504020204" pitchFamily="49" charset="0"/>
              </a:rPr>
              <a:t>...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ls -l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-rw-rw-r-- 1  user1 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group1</a:t>
            </a:r>
            <a:r>
              <a:rPr lang="pt-BR" dirty="0">
                <a:latin typeface="Lucida Console" panose="020B0609040504020204" pitchFamily="49" charset="0"/>
              </a:rPr>
              <a:t>  728 Mar 20 12:00 slurm-12345678.out</a:t>
            </a:r>
          </a:p>
          <a:p>
            <a:endParaRPr lang="pt-BR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29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0E27-E8C6-4C47-BE28-31FB37E3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3: </a:t>
            </a:r>
            <a:r>
              <a:rPr lang="en-US" dirty="0" err="1"/>
              <a:t>sbatch</a:t>
            </a:r>
            <a:r>
              <a:rPr lang="en-US" dirty="0"/>
              <a:t>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95B7-7C9C-4C3B-8D39-4A774DC0E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job with explicit </a:t>
            </a:r>
            <a:r>
              <a:rPr lang="en-US" dirty="0" err="1"/>
              <a:t>umask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C762E-1DAC-4D6D-8283-5D4635B8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59AAC-CB52-4588-9104-3C3F2A9D922D}"/>
              </a:ext>
            </a:extLst>
          </p:cNvPr>
          <p:cNvSpPr txBox="1"/>
          <p:nvPr/>
        </p:nvSpPr>
        <p:spPr>
          <a:xfrm>
            <a:off x="457200" y="2391565"/>
            <a:ext cx="82296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[user2]$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SLURM_UMASK=007</a:t>
            </a:r>
            <a:r>
              <a:rPr lang="pt-BR" dirty="0">
                <a:latin typeface="Lucida Console" panose="020B0609040504020204" pitchFamily="49" charset="0"/>
              </a:rPr>
              <a:t> sbatch --partition=norm \</a:t>
            </a:r>
          </a:p>
          <a:p>
            <a:r>
              <a:rPr lang="pt-BR" dirty="0">
                <a:latin typeface="Lucida Console" panose="020B0609040504020204" pitchFamily="49" charset="0"/>
              </a:rPr>
              <a:t>  --gid=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group1</a:t>
            </a:r>
            <a:r>
              <a:rPr lang="pt-BR" dirty="0">
                <a:latin typeface="Lucida Console" panose="020B0609040504020204" pitchFamily="49" charset="0"/>
              </a:rPr>
              <a:t> --time=10 --gres=lscratch:10 submit.sh</a:t>
            </a:r>
          </a:p>
          <a:p>
            <a:r>
              <a:rPr lang="pt-BR" dirty="0">
                <a:latin typeface="Lucida Console" panose="020B0609040504020204" pitchFamily="49" charset="0"/>
              </a:rPr>
              <a:t>87654321</a:t>
            </a:r>
          </a:p>
          <a:p>
            <a:r>
              <a:rPr lang="pt-BR" dirty="0">
                <a:latin typeface="Lucida Console" panose="020B0609040504020204" pitchFamily="49" charset="0"/>
              </a:rPr>
              <a:t>...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[user2]$ ls -l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rw</a:t>
            </a:r>
            <a:r>
              <a:rPr lang="pt-BR" dirty="0">
                <a:latin typeface="Lucida Console" panose="020B0609040504020204" pitchFamily="49" charset="0"/>
              </a:rPr>
              <a:t>---- 1  user2  group1  728 Mar 20 12:00 slurm-87654321.out</a:t>
            </a:r>
          </a:p>
          <a:p>
            <a:endParaRPr lang="pt-BR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79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0E27-E8C6-4C47-BE28-31FB37E3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mask to 007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95B7-7C9C-4C3B-8D39-4A774DC0E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 ~/.</a:t>
            </a:r>
            <a:r>
              <a:rPr lang="en-US" dirty="0" err="1"/>
              <a:t>bashrc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C762E-1DAC-4D6D-8283-5D4635B8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59AAC-CB52-4588-9104-3C3F2A9D922D}"/>
              </a:ext>
            </a:extLst>
          </p:cNvPr>
          <p:cNvSpPr txBox="1"/>
          <p:nvPr/>
        </p:nvSpPr>
        <p:spPr>
          <a:xfrm>
            <a:off x="457200" y="2391565"/>
            <a:ext cx="8229600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[user2]$ cat ~/.bashrc</a:t>
            </a:r>
          </a:p>
          <a:p>
            <a:r>
              <a:rPr lang="pt-BR" dirty="0">
                <a:latin typeface="Lucida Console" panose="020B0609040504020204" pitchFamily="49" charset="0"/>
              </a:rPr>
              <a:t># .bashrc</a:t>
            </a:r>
          </a:p>
          <a:p>
            <a:endParaRPr lang="pt-BR" dirty="0">
              <a:latin typeface="Lucida Console" panose="020B0609040504020204" pitchFamily="49" charset="0"/>
            </a:endParaRPr>
          </a:p>
          <a:p>
            <a:r>
              <a:rPr lang="pt-BR" dirty="0">
                <a:latin typeface="Lucida Console" panose="020B0609040504020204" pitchFamily="49" charset="0"/>
              </a:rPr>
              <a:t># Source global definitions</a:t>
            </a:r>
          </a:p>
          <a:p>
            <a:r>
              <a:rPr lang="pt-BR" dirty="0">
                <a:latin typeface="Lucida Console" panose="020B0609040504020204" pitchFamily="49" charset="0"/>
              </a:rPr>
              <a:t>if [ -f /etc/bashrc ]; then</a:t>
            </a:r>
          </a:p>
          <a:p>
            <a:r>
              <a:rPr lang="pt-BR" dirty="0">
                <a:latin typeface="Lucida Console" panose="020B0609040504020204" pitchFamily="49" charset="0"/>
              </a:rPr>
              <a:t>        . /etc/bashrc</a:t>
            </a:r>
          </a:p>
          <a:p>
            <a:r>
              <a:rPr lang="pt-BR" dirty="0">
                <a:latin typeface="Lucida Console" panose="020B0609040504020204" pitchFamily="49" charset="0"/>
              </a:rPr>
              <a:t>fi</a:t>
            </a:r>
          </a:p>
          <a:p>
            <a:endParaRPr lang="pt-BR" dirty="0">
              <a:latin typeface="Lucida Console" panose="020B0609040504020204" pitchFamily="49" charset="0"/>
            </a:endParaRPr>
          </a:p>
          <a:p>
            <a:r>
              <a:rPr lang="pt-BR" dirty="0">
                <a:latin typeface="Lucida Console" panose="020B0609040504020204" pitchFamily="49" charset="0"/>
              </a:rPr>
              <a:t>umask=007</a:t>
            </a:r>
          </a:p>
        </p:txBody>
      </p:sp>
    </p:spTree>
    <p:extLst>
      <p:ext uri="{BB962C8B-B14F-4D97-AF65-F5344CB8AC3E}">
        <p14:creationId xmlns:p14="http://schemas.microsoft.com/office/powerpoint/2010/main" val="3678745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F72E-01F7-4830-9AEB-91D06EA9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Data Directories and ACLs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790E-7D9D-4D56-9F59-8F7AD3122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new /data directories (GPFS) allow </a:t>
            </a:r>
            <a:r>
              <a:rPr lang="en-US" b="1" i="1" dirty="0"/>
              <a:t>Access Control Lists</a:t>
            </a:r>
            <a:r>
              <a:rPr lang="en-US" dirty="0"/>
              <a:t> (ACLs)</a:t>
            </a:r>
          </a:p>
          <a:p>
            <a:r>
              <a:rPr lang="en-US" dirty="0"/>
              <a:t>ACLs allow for more fine-grained access controls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497C-4E0D-4AD6-97B5-C10261DF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48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1374-EDA9-44E4-A001-6A74B815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1DF7B-7C98-437D-93ED-8259991EB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ACL can be seen with </a:t>
            </a:r>
            <a:r>
              <a:rPr lang="en-US" dirty="0" err="1"/>
              <a:t>getfacl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8E36D-3582-4035-BF1E-11C60819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2309C-21C8-4C94-AA00-31AFBE75BF7A}"/>
              </a:ext>
            </a:extLst>
          </p:cNvPr>
          <p:cNvSpPr txBox="1"/>
          <p:nvPr/>
        </p:nvSpPr>
        <p:spPr>
          <a:xfrm>
            <a:off x="457200" y="2389160"/>
            <a:ext cx="8229600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getfacl /data/group1/</a:t>
            </a:r>
          </a:p>
          <a:p>
            <a:r>
              <a:rPr lang="pt-BR" dirty="0">
                <a:latin typeface="Lucida Console" panose="020B0609040504020204" pitchFamily="49" charset="0"/>
              </a:rPr>
              <a:t># file: /data/group1/</a:t>
            </a:r>
          </a:p>
          <a:p>
            <a:r>
              <a:rPr lang="pt-BR" dirty="0">
                <a:latin typeface="Lucida Console" panose="020B0609040504020204" pitchFamily="49" charset="0"/>
              </a:rPr>
              <a:t># owner: user1</a:t>
            </a:r>
          </a:p>
          <a:p>
            <a:r>
              <a:rPr lang="pt-BR" dirty="0">
                <a:latin typeface="Lucida Console" panose="020B0609040504020204" pitchFamily="49" charset="0"/>
              </a:rPr>
              <a:t># group: 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# flags: -s-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group::rwx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mask::rwx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other::---</a:t>
            </a:r>
          </a:p>
        </p:txBody>
      </p:sp>
    </p:spTree>
    <p:extLst>
      <p:ext uri="{BB962C8B-B14F-4D97-AF65-F5344CB8AC3E}">
        <p14:creationId xmlns:p14="http://schemas.microsoft.com/office/powerpoint/2010/main" val="3638719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0D5E-9652-45C8-9F68-3A56E2BE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ACL with </a:t>
            </a:r>
            <a:r>
              <a:rPr lang="en-US" dirty="0" err="1"/>
              <a:t>setfacl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10376-A6CD-4C51-B377-3173CA75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D0F27-9E6D-498B-ACD2-A28642B2734A}"/>
              </a:ext>
            </a:extLst>
          </p:cNvPr>
          <p:cNvSpPr txBox="1"/>
          <p:nvPr/>
        </p:nvSpPr>
        <p:spPr>
          <a:xfrm>
            <a:off x="457200" y="1410439"/>
            <a:ext cx="8229600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cd /data/group1/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ls -ld project1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drwxr-s---</a:t>
            </a:r>
            <a:r>
              <a:rPr lang="pt-BR" dirty="0">
                <a:latin typeface="Lucida Console" panose="020B0609040504020204" pitchFamily="49" charset="0"/>
              </a:rPr>
              <a:t> 2  user1  group1 4096 Mar 22 12:00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setfacl -m u:user2:rwx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ls -ld project1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drwxrws---+</a:t>
            </a:r>
            <a:r>
              <a:rPr lang="pt-BR" b="1" dirty="0">
                <a:latin typeface="Lucida Console" panose="020B0609040504020204" pitchFamily="49" charset="0"/>
              </a:rPr>
              <a:t> </a:t>
            </a:r>
            <a:r>
              <a:rPr lang="pt-BR" dirty="0">
                <a:latin typeface="Lucida Console" panose="020B0609040504020204" pitchFamily="49" charset="0"/>
              </a:rPr>
              <a:t>2  user1  group1 4096 Mar 22 12:00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getfacl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# file: project1/</a:t>
            </a:r>
          </a:p>
          <a:p>
            <a:r>
              <a:rPr lang="pt-BR" dirty="0">
                <a:latin typeface="Lucida Console" panose="020B0609040504020204" pitchFamily="49" charset="0"/>
              </a:rPr>
              <a:t># owner: user1</a:t>
            </a:r>
          </a:p>
          <a:p>
            <a:r>
              <a:rPr lang="pt-BR" dirty="0">
                <a:latin typeface="Lucida Console" panose="020B0609040504020204" pitchFamily="49" charset="0"/>
              </a:rPr>
              <a:t># group: 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# flags: -s-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user::rwx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user:user2:rwx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group::r-x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mask::rwx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other::---</a:t>
            </a:r>
          </a:p>
        </p:txBody>
      </p:sp>
    </p:spTree>
    <p:extLst>
      <p:ext uri="{BB962C8B-B14F-4D97-AF65-F5344CB8AC3E}">
        <p14:creationId xmlns:p14="http://schemas.microsoft.com/office/powerpoint/2010/main" val="3666675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3AF1-37C0-46C3-9C35-387C80AB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ACLs override group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AD37-EBFF-41D7-8958-898BB4510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UNIX group permissions become the ACL mask</a:t>
            </a:r>
          </a:p>
          <a:p>
            <a:r>
              <a:rPr lang="en-US" dirty="0"/>
              <a:t>The mask is the maximum access type for all members of the ACLs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89B72-7A8C-4852-BE92-37DB69DE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5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24E7-58DE-4924-A6E9-323743D3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</a:t>
            </a:r>
            <a:r>
              <a:rPr lang="en-US" dirty="0" err="1"/>
              <a:t>chmod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85B04-0925-4DDA-94B7-22C72007F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A68E7-ED3A-4DDA-B974-EB60FF67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1710D-ADEB-435F-BA74-C4CABAC7EF50}"/>
              </a:ext>
            </a:extLst>
          </p:cNvPr>
          <p:cNvSpPr txBox="1"/>
          <p:nvPr/>
        </p:nvSpPr>
        <p:spPr>
          <a:xfrm>
            <a:off x="457200" y="1600200"/>
            <a:ext cx="82296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ls -ld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drwxr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w</a:t>
            </a:r>
            <a:r>
              <a:rPr lang="pt-BR" dirty="0">
                <a:latin typeface="Lucida Console" panose="020B0609040504020204" pitchFamily="49" charset="0"/>
              </a:rPr>
              <a:t>s---+ 2  user1  group1 4096 Mar 22 12:00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getfacl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user:user2:rwx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group::r-x</a:t>
            </a:r>
          </a:p>
          <a:p>
            <a:r>
              <a:rPr lang="pt-BR" dirty="0">
                <a:latin typeface="Lucida Console" panose="020B0609040504020204" pitchFamily="49" charset="0"/>
              </a:rPr>
              <a:t>mask::r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w</a:t>
            </a:r>
            <a:r>
              <a:rPr lang="pt-BR" dirty="0">
                <a:latin typeface="Lucida Console" panose="020B0609040504020204" pitchFamily="49" charset="0"/>
              </a:rPr>
              <a:t>x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chmod g-w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drwxr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-</a:t>
            </a:r>
            <a:r>
              <a:rPr lang="pt-BR" dirty="0">
                <a:latin typeface="Lucida Console" panose="020B0609040504020204" pitchFamily="49" charset="0"/>
              </a:rPr>
              <a:t>s---+ 2  user1  group1 4096 Mar 22 12:00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getfacl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user:user2:rwx        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#effective:r-x</a:t>
            </a:r>
            <a:r>
              <a:rPr lang="pt-BR" dirty="0">
                <a:latin typeface="Lucida Console" panose="020B0609040504020204" pitchFamily="49" charset="0"/>
              </a:rPr>
              <a:t> </a:t>
            </a:r>
          </a:p>
          <a:p>
            <a:r>
              <a:rPr lang="pt-BR" dirty="0">
                <a:latin typeface="Lucida Console" panose="020B0609040504020204" pitchFamily="49" charset="0"/>
              </a:rPr>
              <a:t>group::r-x</a:t>
            </a:r>
          </a:p>
          <a:p>
            <a:r>
              <a:rPr lang="pt-BR" dirty="0">
                <a:latin typeface="Lucida Console" panose="020B0609040504020204" pitchFamily="49" charset="0"/>
              </a:rPr>
              <a:t>mask::r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-</a:t>
            </a:r>
            <a:r>
              <a:rPr lang="pt-BR" dirty="0">
                <a:latin typeface="Lucida Console" panose="020B0609040504020204" pitchFamily="49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37103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A8C6-1D49-47F0-8277-8E2C4378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ACs per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85499-AC00-4741-BB37-9C67AC975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9D5D0-F6A9-4D02-8621-D192B123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31536-2D12-4DA9-AF70-C82A6AE5F0DB}"/>
              </a:ext>
            </a:extLst>
          </p:cNvPr>
          <p:cNvSpPr txBox="1"/>
          <p:nvPr/>
        </p:nvSpPr>
        <p:spPr>
          <a:xfrm>
            <a:off x="457200" y="1600200"/>
            <a:ext cx="8229600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setfacl -m u:user3:r-x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getfacl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# file: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# owner: user1</a:t>
            </a:r>
          </a:p>
          <a:p>
            <a:r>
              <a:rPr lang="pt-BR" dirty="0">
                <a:latin typeface="Lucida Console" panose="020B0609040504020204" pitchFamily="49" charset="0"/>
              </a:rPr>
              <a:t># group: 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# flags: -s-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user:user2:rwx          #effective:r-x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user:user3:r-x</a:t>
            </a:r>
          </a:p>
          <a:p>
            <a:r>
              <a:rPr lang="pt-BR" dirty="0">
                <a:latin typeface="Lucida Console" panose="020B0609040504020204" pitchFamily="49" charset="0"/>
              </a:rPr>
              <a:t>group::r-x</a:t>
            </a:r>
          </a:p>
          <a:p>
            <a:r>
              <a:rPr lang="pt-BR" dirty="0">
                <a:latin typeface="Lucida Console" panose="020B0609040504020204" pitchFamily="49" charset="0"/>
              </a:rPr>
              <a:t>mask::r-x</a:t>
            </a:r>
          </a:p>
          <a:p>
            <a:r>
              <a:rPr lang="pt-BR" dirty="0">
                <a:latin typeface="Lucida Console" panose="020B0609040504020204" pitchFamily="49" charset="0"/>
              </a:rPr>
              <a:t>other::---</a:t>
            </a:r>
          </a:p>
          <a:p>
            <a:endParaRPr lang="pt-BR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0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13A6-E9FC-417C-9A4B-A7BA3A85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A75E-7DD4-495D-9B76-802AC641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group1 (user1, user2, </a:t>
            </a:r>
            <a:r>
              <a:rPr lang="en-US"/>
              <a:t>user3)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BAE0A-3BFD-4B86-86AB-17F025CB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DA834A-2120-4F83-8BA4-2ADF5EF9C038}"/>
              </a:ext>
            </a:extLst>
          </p:cNvPr>
          <p:cNvGrpSpPr/>
          <p:nvPr/>
        </p:nvGrpSpPr>
        <p:grpSpPr>
          <a:xfrm>
            <a:off x="2505160" y="4064200"/>
            <a:ext cx="914400" cy="1199606"/>
            <a:chOff x="646386" y="630621"/>
            <a:chExt cx="914400" cy="1199606"/>
          </a:xfrm>
        </p:grpSpPr>
        <p:pic>
          <p:nvPicPr>
            <p:cNvPr id="6" name="Graphic 5" descr="user1">
              <a:extLst>
                <a:ext uri="{FF2B5EF4-FFF2-40B4-BE49-F238E27FC236}">
                  <a16:creationId xmlns:a16="http://schemas.microsoft.com/office/drawing/2014/main" id="{E7E32801-F948-4FAE-9B54-D547E0C7613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386" y="915827"/>
              <a:ext cx="914400" cy="914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459CD7-803F-4A07-B25F-7BFE90CC41B8}"/>
                </a:ext>
              </a:extLst>
            </p:cNvPr>
            <p:cNvSpPr txBox="1"/>
            <p:nvPr/>
          </p:nvSpPr>
          <p:spPr>
            <a:xfrm>
              <a:off x="952743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304619-9902-4DAD-B4E1-BDEBF51DE687}"/>
              </a:ext>
            </a:extLst>
          </p:cNvPr>
          <p:cNvGrpSpPr/>
          <p:nvPr/>
        </p:nvGrpSpPr>
        <p:grpSpPr>
          <a:xfrm>
            <a:off x="3960843" y="4064200"/>
            <a:ext cx="914400" cy="1199606"/>
            <a:chOff x="2102069" y="630621"/>
            <a:chExt cx="914400" cy="1199606"/>
          </a:xfrm>
        </p:grpSpPr>
        <p:pic>
          <p:nvPicPr>
            <p:cNvPr id="9" name="Graphic 8" descr="user1">
              <a:extLst>
                <a:ext uri="{FF2B5EF4-FFF2-40B4-BE49-F238E27FC236}">
                  <a16:creationId xmlns:a16="http://schemas.microsoft.com/office/drawing/2014/main" id="{C0C68A5F-9CC4-4020-A12F-3961923F0D4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2069" y="915827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5EF450-295D-4C2B-8C93-03A120E77CBB}"/>
                </a:ext>
              </a:extLst>
            </p:cNvPr>
            <p:cNvSpPr txBox="1"/>
            <p:nvPr/>
          </p:nvSpPr>
          <p:spPr>
            <a:xfrm>
              <a:off x="2408426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DF2EF3-366B-430D-969E-B173AC5CD419}"/>
              </a:ext>
            </a:extLst>
          </p:cNvPr>
          <p:cNvGrpSpPr/>
          <p:nvPr/>
        </p:nvGrpSpPr>
        <p:grpSpPr>
          <a:xfrm>
            <a:off x="5416526" y="4064200"/>
            <a:ext cx="914400" cy="1199606"/>
            <a:chOff x="3557752" y="630621"/>
            <a:chExt cx="914400" cy="1199606"/>
          </a:xfrm>
        </p:grpSpPr>
        <p:pic>
          <p:nvPicPr>
            <p:cNvPr id="12" name="Graphic 11" descr="user1">
              <a:extLst>
                <a:ext uri="{FF2B5EF4-FFF2-40B4-BE49-F238E27FC236}">
                  <a16:creationId xmlns:a16="http://schemas.microsoft.com/office/drawing/2014/main" id="{66B720AF-880F-4AE2-B593-AEB0E97C0F5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57752" y="915827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91AF80-E957-45ED-BEB7-6153E52DEA9C}"/>
                </a:ext>
              </a:extLst>
            </p:cNvPr>
            <p:cNvSpPr txBox="1"/>
            <p:nvPr/>
          </p:nvSpPr>
          <p:spPr>
            <a:xfrm>
              <a:off x="3864109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9F4CBE6-BF85-4F56-8CB0-1E3A5C233EA5}"/>
              </a:ext>
            </a:extLst>
          </p:cNvPr>
          <p:cNvSpPr/>
          <p:nvPr/>
        </p:nvSpPr>
        <p:spPr>
          <a:xfrm>
            <a:off x="2508274" y="4070693"/>
            <a:ext cx="914400" cy="12034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E31D3F-0E67-411F-B47B-3A13E8926A40}"/>
              </a:ext>
            </a:extLst>
          </p:cNvPr>
          <p:cNvSpPr/>
          <p:nvPr/>
        </p:nvSpPr>
        <p:spPr>
          <a:xfrm>
            <a:off x="3963957" y="4070693"/>
            <a:ext cx="914400" cy="120343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5A9D4F-F50B-4BD8-B343-F4A55B2A6FF9}"/>
              </a:ext>
            </a:extLst>
          </p:cNvPr>
          <p:cNvSpPr/>
          <p:nvPr/>
        </p:nvSpPr>
        <p:spPr>
          <a:xfrm>
            <a:off x="5416526" y="4070693"/>
            <a:ext cx="914400" cy="120343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01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D99A-A3B8-4CE4-A8AD-FC15BFB5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ACLs to new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A7BF4-8962-44F0-A51E-7C0F10AD4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--set-file=-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C7406-20FF-4F6D-870C-BE773B60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C0C69-4C1F-46CA-9D2D-52026B82C630}"/>
              </a:ext>
            </a:extLst>
          </p:cNvPr>
          <p:cNvSpPr txBox="1"/>
          <p:nvPr/>
        </p:nvSpPr>
        <p:spPr>
          <a:xfrm>
            <a:off x="457200" y="2432844"/>
            <a:ext cx="82296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setfacl project1 | --set-file=- project2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getfacl project2</a:t>
            </a:r>
          </a:p>
          <a:p>
            <a:r>
              <a:rPr lang="pt-BR" dirty="0">
                <a:latin typeface="Lucida Console" panose="020B0609040504020204" pitchFamily="49" charset="0"/>
              </a:rPr>
              <a:t># file: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# owner: user1</a:t>
            </a:r>
          </a:p>
          <a:p>
            <a:r>
              <a:rPr lang="pt-BR" dirty="0">
                <a:latin typeface="Lucida Console" panose="020B0609040504020204" pitchFamily="49" charset="0"/>
              </a:rPr>
              <a:t># group: 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# flags: -s-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user:user2:rwx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user:user3:r-x</a:t>
            </a:r>
          </a:p>
          <a:p>
            <a:r>
              <a:rPr lang="pt-BR" dirty="0">
                <a:latin typeface="Lucida Console" panose="020B0609040504020204" pitchFamily="49" charset="0"/>
              </a:rPr>
              <a:t>group::rwx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mask::rwx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other::---</a:t>
            </a:r>
          </a:p>
        </p:txBody>
      </p:sp>
    </p:spTree>
    <p:extLst>
      <p:ext uri="{BB962C8B-B14F-4D97-AF65-F5344CB8AC3E}">
        <p14:creationId xmlns:p14="http://schemas.microsoft.com/office/powerpoint/2010/main" val="2456843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4325-5052-4A73-9541-B8F1561E8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Propagate ACLs By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412D-FE31-4CA2-B54F-A7FE11BD1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8A86B-56E5-43F7-921C-6D538324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6454C-0367-4E7A-A302-96906E72E1C3}"/>
              </a:ext>
            </a:extLst>
          </p:cNvPr>
          <p:cNvSpPr txBox="1"/>
          <p:nvPr/>
        </p:nvSpPr>
        <p:spPr>
          <a:xfrm>
            <a:off x="457200" y="1414710"/>
            <a:ext cx="8229600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</a:t>
            </a:r>
            <a:r>
              <a:rPr lang="pt-BR" b="1" dirty="0">
                <a:latin typeface="Lucida Console" panose="020B0609040504020204" pitchFamily="49" charset="0"/>
              </a:rPr>
              <a:t>setfacl -m d:u:user2:rwx project2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getfacl project2</a:t>
            </a:r>
          </a:p>
          <a:p>
            <a:r>
              <a:rPr lang="pt-BR" dirty="0">
                <a:latin typeface="Lucida Console" panose="020B0609040504020204" pitchFamily="49" charset="0"/>
              </a:rPr>
              <a:t># file: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# owner: user1</a:t>
            </a:r>
          </a:p>
          <a:p>
            <a:r>
              <a:rPr lang="pt-BR" dirty="0">
                <a:latin typeface="Lucida Console" panose="020B0609040504020204" pitchFamily="49" charset="0"/>
              </a:rPr>
              <a:t># group: 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# flags: -s-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user:user2:rwx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user:user3:r-x</a:t>
            </a:r>
          </a:p>
          <a:p>
            <a:r>
              <a:rPr lang="pt-BR" dirty="0">
                <a:latin typeface="Lucida Console" panose="020B0609040504020204" pitchFamily="49" charset="0"/>
              </a:rPr>
              <a:t>group::rwx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mask::rwx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other::---</a:t>
            </a:r>
          </a:p>
          <a:p>
            <a:r>
              <a:rPr lang="pt-BR" dirty="0">
                <a:latin typeface="Lucida Console" panose="020B0609040504020204" pitchFamily="49" charset="0"/>
              </a:rPr>
              <a:t>default:user::rwx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default:user:user2:rwx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default:group::rwx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default:mask::rwx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default:other::---</a:t>
            </a:r>
          </a:p>
        </p:txBody>
      </p:sp>
    </p:spTree>
    <p:extLst>
      <p:ext uri="{BB962C8B-B14F-4D97-AF65-F5344CB8AC3E}">
        <p14:creationId xmlns:p14="http://schemas.microsoft.com/office/powerpoint/2010/main" val="2150256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8945-072C-4001-88F5-85F6AF73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Propagate ACLs By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B853-77D5-4F0E-8C48-750D70350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CFA86-0F1D-45D0-9027-53B901EE8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F5B91-0967-49BF-843E-3371A18EB122}"/>
              </a:ext>
            </a:extLst>
          </p:cNvPr>
          <p:cNvSpPr txBox="1"/>
          <p:nvPr/>
        </p:nvSpPr>
        <p:spPr>
          <a:xfrm>
            <a:off x="457200" y="1417638"/>
            <a:ext cx="8229600" cy="48013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</a:t>
            </a:r>
            <a:r>
              <a:rPr lang="pt-BR" b="1" dirty="0">
                <a:latin typeface="Lucida Console" panose="020B0609040504020204" pitchFamily="49" charset="0"/>
              </a:rPr>
              <a:t>mkdir project2/190320_test1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getfacl project2/190320_test1</a:t>
            </a:r>
          </a:p>
          <a:p>
            <a:r>
              <a:rPr lang="pt-BR" dirty="0">
                <a:latin typeface="Lucida Console" panose="020B0609040504020204" pitchFamily="49" charset="0"/>
              </a:rPr>
              <a:t># file: project2/190320_test1</a:t>
            </a:r>
          </a:p>
          <a:p>
            <a:r>
              <a:rPr lang="pt-BR" dirty="0">
                <a:latin typeface="Lucida Console" panose="020B0609040504020204" pitchFamily="49" charset="0"/>
              </a:rPr>
              <a:t># owner: user1</a:t>
            </a:r>
          </a:p>
          <a:p>
            <a:r>
              <a:rPr lang="pt-BR" dirty="0">
                <a:latin typeface="Lucida Console" panose="020B0609040504020204" pitchFamily="49" charset="0"/>
              </a:rPr>
              <a:t># group: 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# flags: -s-</a:t>
            </a:r>
          </a:p>
          <a:p>
            <a:r>
              <a:rPr lang="pt-BR" dirty="0">
                <a:latin typeface="Lucida Console" panose="020B0609040504020204" pitchFamily="49" charset="0"/>
              </a:rPr>
              <a:t>user::rwx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user:user2:rwx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user:user3:r-x</a:t>
            </a:r>
          </a:p>
          <a:p>
            <a:r>
              <a:rPr lang="pt-BR" dirty="0">
                <a:latin typeface="Lucida Console" panose="020B0609040504020204" pitchFamily="49" charset="0"/>
              </a:rPr>
              <a:t>group::rwx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mask::rwx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other::---</a:t>
            </a:r>
          </a:p>
          <a:p>
            <a:r>
              <a:rPr lang="pt-BR" dirty="0">
                <a:latin typeface="Lucida Console" panose="020B0609040504020204" pitchFamily="49" charset="0"/>
              </a:rPr>
              <a:t>default:user::rwx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default:user:user2:rwx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default:group::rwx</a:t>
            </a:r>
          </a:p>
          <a:p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default:mask::rwx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default:other::---</a:t>
            </a:r>
          </a:p>
        </p:txBody>
      </p:sp>
    </p:spTree>
    <p:extLst>
      <p:ext uri="{BB962C8B-B14F-4D97-AF65-F5344CB8AC3E}">
        <p14:creationId xmlns:p14="http://schemas.microsoft.com/office/powerpoint/2010/main" val="1460364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AD9C-2634-4D96-ACB6-7633CE18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ACLs supersede </a:t>
            </a:r>
            <a:r>
              <a:rPr lang="en-US" dirty="0" err="1"/>
              <a:t>umask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6A433-0854-415C-86E2-8757A1216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9408"/>
            <a:ext cx="8229600" cy="4525963"/>
          </a:xfrm>
        </p:spPr>
        <p:txBody>
          <a:bodyPr/>
          <a:lstStyle/>
          <a:p>
            <a:r>
              <a:rPr lang="en-US" dirty="0"/>
              <a:t>Setting </a:t>
            </a:r>
            <a:r>
              <a:rPr lang="en-US" dirty="0" err="1"/>
              <a:t>umask</a:t>
            </a:r>
            <a:r>
              <a:rPr lang="en-US" dirty="0"/>
              <a:t> 077 should disallow all group access, but default ACLs win…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7CDA9-360F-4585-9ADB-9E819D49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4FE25-D8B5-464B-92EB-765D5F727284}"/>
              </a:ext>
            </a:extLst>
          </p:cNvPr>
          <p:cNvSpPr txBox="1"/>
          <p:nvPr/>
        </p:nvSpPr>
        <p:spPr>
          <a:xfrm>
            <a:off x="457200" y="2865138"/>
            <a:ext cx="82296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umask 077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mkdir project2/190320_test2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ls -l project2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rws</a:t>
            </a:r>
            <a:r>
              <a:rPr lang="pt-BR" dirty="0">
                <a:latin typeface="Lucida Console" panose="020B0609040504020204" pitchFamily="49" charset="0"/>
              </a:rPr>
              <a:t>---+ 2  user1 group1 4096 Mar 22 15:02 190320_test1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rws</a:t>
            </a:r>
            <a:r>
              <a:rPr lang="pt-BR" dirty="0">
                <a:latin typeface="Lucida Console" panose="020B0609040504020204" pitchFamily="49" charset="0"/>
              </a:rPr>
              <a:t>---+ 2  user1 group1 4096 Mar 22 15:02 190320_test2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touch user1/project1/190320_test2/file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ls -l user1/project1/190320_test2/file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rw-</a:t>
            </a:r>
            <a:r>
              <a:rPr lang="pt-BR" dirty="0">
                <a:latin typeface="Lucida Console" panose="020B0609040504020204" pitchFamily="49" charset="0"/>
              </a:rPr>
              <a:t>--- 1  user1 group1 4096 Mar 22 15:02 file</a:t>
            </a:r>
          </a:p>
        </p:txBody>
      </p:sp>
    </p:spTree>
    <p:extLst>
      <p:ext uri="{BB962C8B-B14F-4D97-AF65-F5344CB8AC3E}">
        <p14:creationId xmlns:p14="http://schemas.microsoft.com/office/powerpoint/2010/main" val="1055091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F19FD-97AF-490A-86AE-E7D02AF8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/data directory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9F7-6AA1-4706-9A91-D97AF96F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DB6FC-9A56-4C81-9441-54BD971B0605}"/>
              </a:ext>
            </a:extLst>
          </p:cNvPr>
          <p:cNvSpPr txBox="1"/>
          <p:nvPr/>
        </p:nvSpPr>
        <p:spPr>
          <a:xfrm>
            <a:off x="457200" y="1417638"/>
            <a:ext cx="822960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tree –pugF /data/group1/</a:t>
            </a:r>
          </a:p>
          <a:p>
            <a:r>
              <a:rPr lang="en-US" dirty="0">
                <a:latin typeface="Lucida Console" panose="020B0609040504020204" pitchFamily="49" charset="0"/>
              </a:rPr>
              <a:t>/data/group1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</a:t>
            </a:r>
            <a:r>
              <a:rPr lang="en-US" dirty="0">
                <a:latin typeface="Lucida Console" panose="020B0609040504020204" pitchFamily="49" charset="0"/>
              </a:rPr>
              <a:t>-s---+ user2 group1   ]  bin/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drwxrws</a:t>
            </a:r>
            <a:r>
              <a:rPr lang="en-US" dirty="0">
                <a:latin typeface="Lucida Console" panose="020B0609040504020204" pitchFamily="49" charset="0"/>
              </a:rPr>
              <a:t>---+ user1 group1   ]  project1/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drwxrws</a:t>
            </a:r>
            <a:r>
              <a:rPr lang="en-US" dirty="0">
                <a:latin typeface="Lucida Console" panose="020B0609040504020204" pitchFamily="49" charset="0"/>
              </a:rPr>
              <a:t>---+ user1 group1   ]  project2/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</a:t>
            </a:r>
            <a:r>
              <a:rPr lang="en-US" dirty="0">
                <a:latin typeface="Lucida Console" panose="020B0609040504020204" pitchFamily="49" charset="0"/>
              </a:rPr>
              <a:t>-s--- user3 group1    ]  reference/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</a:t>
            </a:r>
            <a:r>
              <a:rPr lang="en-US" dirty="0">
                <a:latin typeface="Lucida Console" panose="020B0609040504020204" pitchFamily="49" charset="0"/>
              </a:rPr>
              <a:t>-s--- user1 group1    ]  user1/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</a:t>
            </a:r>
            <a:r>
              <a:rPr lang="en-US" dirty="0">
                <a:latin typeface="Lucida Console" panose="020B0609040504020204" pitchFamily="49" charset="0"/>
              </a:rPr>
              <a:t>-s--- user2 group1    ]  user2/</a:t>
            </a:r>
          </a:p>
          <a:p>
            <a:r>
              <a:rPr lang="en-US" dirty="0">
                <a:latin typeface="Lucida Console" panose="020B0609040504020204" pitchFamily="49" charset="0"/>
              </a:rPr>
              <a:t>├── [</a:t>
            </a:r>
            <a:r>
              <a:rPr lang="en-US" dirty="0" err="1">
                <a:latin typeface="Lucida Console" panose="020B0609040504020204" pitchFamily="49" charset="0"/>
              </a:rPr>
              <a:t>drwxr</a:t>
            </a:r>
            <a:r>
              <a:rPr lang="en-US" dirty="0">
                <a:latin typeface="Lucida Console" panose="020B0609040504020204" pitchFamily="49" charset="0"/>
              </a:rPr>
              <a:t>-s--- user3 group1    ]  user3/</a:t>
            </a:r>
          </a:p>
          <a:p>
            <a:r>
              <a:rPr lang="en-US" dirty="0">
                <a:latin typeface="Lucida Console" panose="020B0609040504020204" pitchFamily="49" charset="0"/>
              </a:rPr>
              <a:t>└── [</a:t>
            </a:r>
            <a:r>
              <a:rPr lang="en-US" dirty="0" err="1">
                <a:latin typeface="Lucida Console" panose="020B0609040504020204" pitchFamily="49" charset="0"/>
              </a:rPr>
              <a:t>drwxrws</a:t>
            </a:r>
            <a:r>
              <a:rPr lang="en-US" dirty="0">
                <a:latin typeface="Lucida Console" panose="020B0609040504020204" pitchFamily="49" charset="0"/>
              </a:rPr>
              <a:t>--T user1 group1    ]  working/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45DAF3-B407-4B67-8C34-668BE67832C9}"/>
              </a:ext>
            </a:extLst>
          </p:cNvPr>
          <p:cNvGrpSpPr/>
          <p:nvPr/>
        </p:nvGrpSpPr>
        <p:grpSpPr>
          <a:xfrm>
            <a:off x="2429447" y="4743307"/>
            <a:ext cx="914400" cy="1199606"/>
            <a:chOff x="646386" y="630621"/>
            <a:chExt cx="914400" cy="1199606"/>
          </a:xfrm>
        </p:grpSpPr>
        <p:pic>
          <p:nvPicPr>
            <p:cNvPr id="8" name="Graphic 7" descr="user1">
              <a:extLst>
                <a:ext uri="{FF2B5EF4-FFF2-40B4-BE49-F238E27FC236}">
                  <a16:creationId xmlns:a16="http://schemas.microsoft.com/office/drawing/2014/main" id="{8FB6E2D7-E766-42D3-B364-C2A1620BF7A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386" y="915827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D04A3-7044-487A-9991-2F25D66D3290}"/>
                </a:ext>
              </a:extLst>
            </p:cNvPr>
            <p:cNvSpPr txBox="1"/>
            <p:nvPr/>
          </p:nvSpPr>
          <p:spPr>
            <a:xfrm>
              <a:off x="952743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4BD35C-3845-41B1-84B4-53385091CE47}"/>
              </a:ext>
            </a:extLst>
          </p:cNvPr>
          <p:cNvGrpSpPr/>
          <p:nvPr/>
        </p:nvGrpSpPr>
        <p:grpSpPr>
          <a:xfrm>
            <a:off x="3885130" y="4743307"/>
            <a:ext cx="914400" cy="1199606"/>
            <a:chOff x="2102069" y="630621"/>
            <a:chExt cx="914400" cy="1199606"/>
          </a:xfrm>
        </p:grpSpPr>
        <p:pic>
          <p:nvPicPr>
            <p:cNvPr id="11" name="Graphic 10" descr="user1">
              <a:extLst>
                <a:ext uri="{FF2B5EF4-FFF2-40B4-BE49-F238E27FC236}">
                  <a16:creationId xmlns:a16="http://schemas.microsoft.com/office/drawing/2014/main" id="{83272E65-C2EA-4E28-BA8D-B0677FA89A2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2069" y="915827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D6A502-8A74-4259-BFB5-A6EB2EF9BD6A}"/>
                </a:ext>
              </a:extLst>
            </p:cNvPr>
            <p:cNvSpPr txBox="1"/>
            <p:nvPr/>
          </p:nvSpPr>
          <p:spPr>
            <a:xfrm>
              <a:off x="2408426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2F2F1C-8DEA-4A2D-BFB7-583A42108C25}"/>
              </a:ext>
            </a:extLst>
          </p:cNvPr>
          <p:cNvGrpSpPr/>
          <p:nvPr/>
        </p:nvGrpSpPr>
        <p:grpSpPr>
          <a:xfrm>
            <a:off x="5340813" y="4743307"/>
            <a:ext cx="914400" cy="1199606"/>
            <a:chOff x="3557752" y="630621"/>
            <a:chExt cx="914400" cy="1199606"/>
          </a:xfrm>
        </p:grpSpPr>
        <p:pic>
          <p:nvPicPr>
            <p:cNvPr id="14" name="Graphic 13" descr="user1">
              <a:extLst>
                <a:ext uri="{FF2B5EF4-FFF2-40B4-BE49-F238E27FC236}">
                  <a16:creationId xmlns:a16="http://schemas.microsoft.com/office/drawing/2014/main" id="{4AE73120-872B-49BC-8BB9-FFF44C264EE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57752" y="915827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F86FB1-AEBF-47F8-9A99-D054D9B79C9D}"/>
                </a:ext>
              </a:extLst>
            </p:cNvPr>
            <p:cNvSpPr txBox="1"/>
            <p:nvPr/>
          </p:nvSpPr>
          <p:spPr>
            <a:xfrm>
              <a:off x="3864109" y="6306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784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3AF1-37C0-46C3-9C35-387C80AB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AD37-EBFF-41D7-8958-898BB4510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Permissions can get messed up very easily</a:t>
            </a:r>
          </a:p>
          <a:p>
            <a:r>
              <a:rPr lang="en-US" dirty="0"/>
              <a:t>Moving, rather than copying files</a:t>
            </a:r>
          </a:p>
          <a:p>
            <a:r>
              <a:rPr lang="en-US" dirty="0"/>
              <a:t>Applications explicitly set permissions</a:t>
            </a:r>
          </a:p>
          <a:p>
            <a:r>
              <a:rPr lang="en-US" dirty="0" err="1"/>
              <a:t>Slurm</a:t>
            </a:r>
            <a:r>
              <a:rPr lang="en-US" dirty="0"/>
              <a:t> runs as primary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89B72-7A8C-4852-BE92-37DB69DE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C78B6-3154-4A32-A70F-7EFB5175715E}"/>
              </a:ext>
            </a:extLst>
          </p:cNvPr>
          <p:cNvSpPr txBox="1"/>
          <p:nvPr/>
        </p:nvSpPr>
        <p:spPr>
          <a:xfrm>
            <a:off x="457200" y="4269253"/>
            <a:ext cx="82296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ls -l project2</a:t>
            </a:r>
          </a:p>
          <a:p>
            <a:r>
              <a:rPr lang="pt-BR">
                <a:latin typeface="Lucida Console" panose="020B0609040504020204" pitchFamily="49" charset="0"/>
              </a:rPr>
              <a:t>-rwxrwxrwx 1  user2 user2  4321 Mar 22 12:00 file.out</a:t>
            </a:r>
            <a:endParaRPr lang="pt-BR" dirty="0">
              <a:latin typeface="Lucida Console" panose="020B0609040504020204" pitchFamily="49" charset="0"/>
            </a:endParaRPr>
          </a:p>
          <a:p>
            <a:r>
              <a:rPr lang="pt-BR" dirty="0">
                <a:latin typeface="Lucida Console" panose="020B0609040504020204" pitchFamily="49" charset="0"/>
              </a:rPr>
              <a:t>drwx</a:t>
            </a:r>
            <a:r>
              <a:rPr lang="pt-BR" b="1" dirty="0">
                <a:latin typeface="Lucida Console" panose="020B0609040504020204" pitchFamily="49" charset="0"/>
              </a:rPr>
              <a:t>---</a:t>
            </a:r>
            <a:r>
              <a:rPr lang="pt-BR" dirty="0">
                <a:latin typeface="Lucida Console" panose="020B0609040504020204" pitchFamily="49" charset="0"/>
              </a:rPr>
              <a:t>--- 2  user1 user1 4096 Mar 22 15:00 results1</a:t>
            </a:r>
          </a:p>
          <a:p>
            <a:r>
              <a:rPr lang="pt-BR" dirty="0">
                <a:latin typeface="Lucida Console" panose="020B0609040504020204" pitchFamily="49" charset="0"/>
              </a:rPr>
              <a:t>-rwx------ 1  user3 group1 12345 Mar 22 12:00 results1.txt</a:t>
            </a:r>
          </a:p>
        </p:txBody>
      </p:sp>
    </p:spTree>
    <p:extLst>
      <p:ext uri="{BB962C8B-B14F-4D97-AF65-F5344CB8AC3E}">
        <p14:creationId xmlns:p14="http://schemas.microsoft.com/office/powerpoint/2010/main" val="3017270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1C8E-758A-4838-A737-0667A976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… -exec </a:t>
            </a:r>
            <a:r>
              <a:rPr lang="en-US" dirty="0" err="1"/>
              <a:t>chmod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A7C77-D261-42F0-84D9-16188CA1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Bulldoze over permissions</a:t>
            </a:r>
          </a:p>
          <a:p>
            <a:endParaRPr lang="en-US" dirty="0"/>
          </a:p>
          <a:p>
            <a:r>
              <a:rPr lang="en-US" dirty="0"/>
              <a:t>More precision with conditional execute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D74D1-7E4A-49A8-9585-D6580DB1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10655-422E-46D5-8408-23A93F912D0C}"/>
              </a:ext>
            </a:extLst>
          </p:cNvPr>
          <p:cNvSpPr txBox="1"/>
          <p:nvPr/>
        </p:nvSpPr>
        <p:spPr>
          <a:xfrm>
            <a:off x="457200" y="2280981"/>
            <a:ext cx="822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find . -exec chmod g+rwx {} 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1CA1A-A90B-4028-9BAB-5638306FEAC3}"/>
              </a:ext>
            </a:extLst>
          </p:cNvPr>
          <p:cNvSpPr txBox="1"/>
          <p:nvPr/>
        </p:nvSpPr>
        <p:spPr>
          <a:xfrm>
            <a:off x="457200" y="3483693"/>
            <a:ext cx="822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find . -exec chmod g+rw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X</a:t>
            </a:r>
            <a:r>
              <a:rPr lang="pt-BR" dirty="0">
                <a:latin typeface="Lucida Console" panose="020B0609040504020204" pitchFamily="49" charset="0"/>
              </a:rPr>
              <a:t> {} +</a:t>
            </a:r>
          </a:p>
        </p:txBody>
      </p:sp>
    </p:spTree>
    <p:extLst>
      <p:ext uri="{BB962C8B-B14F-4D97-AF65-F5344CB8AC3E}">
        <p14:creationId xmlns:p14="http://schemas.microsoft.com/office/powerpoint/2010/main" val="3947781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1B41D-8F98-4F80-AF50-20356889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… -exec </a:t>
            </a:r>
            <a:r>
              <a:rPr lang="en-US" dirty="0" err="1"/>
              <a:t>setfacl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1462-09C1-42C0-BE54-AB9ED874F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can’t detect ACLs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593C3-BACF-4673-B36D-9B3FDCB9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EBDF7-B4B7-472B-A245-7E4A91E3AC15}"/>
              </a:ext>
            </a:extLst>
          </p:cNvPr>
          <p:cNvSpPr txBox="1"/>
          <p:nvPr/>
        </p:nvSpPr>
        <p:spPr>
          <a:xfrm>
            <a:off x="457200" y="2374148"/>
            <a:ext cx="822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setfacl -R –m g:group1:rwX,d:g:group1:rwX,o:--- .</a:t>
            </a:r>
          </a:p>
        </p:txBody>
      </p:sp>
    </p:spTree>
    <p:extLst>
      <p:ext uri="{BB962C8B-B14F-4D97-AF65-F5344CB8AC3E}">
        <p14:creationId xmlns:p14="http://schemas.microsoft.com/office/powerpoint/2010/main" val="20113447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CDDF-ACE4-460D-B0AC-A949A42E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Carefully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6413D-8F46-4778-B80F-5387E922D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find on &gt;1M files can take &gt;10 minutes</a:t>
            </a:r>
          </a:p>
          <a:p>
            <a:r>
              <a:rPr lang="en-US" dirty="0"/>
              <a:t>Automating is possible, but should be done on a cluster node</a:t>
            </a:r>
          </a:p>
          <a:p>
            <a:r>
              <a:rPr lang="en-US" dirty="0"/>
              <a:t>Should be targeted not blind blanket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F2AFA-E71E-48D0-80BF-BA834A75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48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B530-29E3-4AC4-8AE1-770BF7D6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… -exec </a:t>
            </a:r>
            <a:r>
              <a:rPr lang="en-US" dirty="0" err="1"/>
              <a:t>chmod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9679F-9DE0-4550-BC6A-48493EA45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and </a:t>
            </a:r>
            <a:r>
              <a:rPr lang="en-US" dirty="0" err="1"/>
              <a:t>chmod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and </a:t>
            </a:r>
            <a:r>
              <a:rPr lang="en-US" dirty="0" err="1"/>
              <a:t>chgrp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BA5C9-C6B4-4616-82DF-8E06D67F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83320-012E-457F-9AFD-6D9ED93F3107}"/>
              </a:ext>
            </a:extLst>
          </p:cNvPr>
          <p:cNvSpPr txBox="1"/>
          <p:nvPr/>
        </p:nvSpPr>
        <p:spPr>
          <a:xfrm>
            <a:off x="457200" y="2391565"/>
            <a:ext cx="82296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find . -perm /u+r -user user1 ! -perm /g+r \</a:t>
            </a:r>
          </a:p>
          <a:p>
            <a:r>
              <a:rPr lang="pt-BR" dirty="0">
                <a:latin typeface="Lucida Console" panose="020B0609040504020204" pitchFamily="49" charset="0"/>
              </a:rPr>
              <a:t>  -exec chmod g+r {} +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find . -perm /u+w -user user1 ! -perm /g+w \</a:t>
            </a:r>
          </a:p>
          <a:p>
            <a:r>
              <a:rPr lang="pt-BR" dirty="0">
                <a:latin typeface="Lucida Console" panose="020B0609040504020204" pitchFamily="49" charset="0"/>
              </a:rPr>
              <a:t>  -exec chmod g+w {} +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find . -perm /u+x -user user1 ! -perm /g+x \</a:t>
            </a:r>
          </a:p>
          <a:p>
            <a:r>
              <a:rPr lang="pt-BR" dirty="0">
                <a:latin typeface="Lucida Console" panose="020B0609040504020204" pitchFamily="49" charset="0"/>
              </a:rPr>
              <a:t>  -exec chmod g+x {} 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FB43-E4A0-417C-8326-406916A12A1A}"/>
              </a:ext>
            </a:extLst>
          </p:cNvPr>
          <p:cNvSpPr txBox="1"/>
          <p:nvPr/>
        </p:nvSpPr>
        <p:spPr>
          <a:xfrm>
            <a:off x="457200" y="5273186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find . -user user1 ! -group group1 \</a:t>
            </a:r>
          </a:p>
          <a:p>
            <a:r>
              <a:rPr lang="pt-BR" dirty="0">
                <a:latin typeface="Lucida Console" panose="020B0609040504020204" pitchFamily="49" charset="0"/>
              </a:rPr>
              <a:t>  -exec chgrp group1 {} +</a:t>
            </a:r>
          </a:p>
        </p:txBody>
      </p:sp>
    </p:spTree>
    <p:extLst>
      <p:ext uri="{BB962C8B-B14F-4D97-AF65-F5344CB8AC3E}">
        <p14:creationId xmlns:p14="http://schemas.microsoft.com/office/powerpoint/2010/main" val="176411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CCFF-C116-41F8-9844-85077AAE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B1D7-7447-42CD-AE14-43D07C603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user2 and user3 can’t write in new directories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AD17F-784C-4D00-81F3-6F3325FC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54DD9-E61B-4AC9-B637-6C74F268B45C}"/>
              </a:ext>
            </a:extLst>
          </p:cNvPr>
          <p:cNvSpPr txBox="1"/>
          <p:nvPr/>
        </p:nvSpPr>
        <p:spPr>
          <a:xfrm>
            <a:off x="457200" y="2361668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[user3]$ cd /data/group1/project1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[user3]$ mkdir 190320_test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1D9417-C869-428F-A9D3-79599F3A2D1D}"/>
              </a:ext>
            </a:extLst>
          </p:cNvPr>
          <p:cNvSpPr txBox="1"/>
          <p:nvPr/>
        </p:nvSpPr>
        <p:spPr>
          <a:xfrm>
            <a:off x="455643" y="3345711"/>
            <a:ext cx="8229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[user2]$ cd /data/group1/project1/190320_test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[user2]$ mkdir subdir</a:t>
            </a:r>
          </a:p>
          <a:p>
            <a:r>
              <a:rPr lang="en-US" dirty="0" err="1">
                <a:latin typeface="Lucida Console" panose="020B0609040504020204" pitchFamily="49" charset="0"/>
              </a:rPr>
              <a:t>mkdir</a:t>
            </a:r>
            <a:r>
              <a:rPr lang="en-US" dirty="0">
                <a:latin typeface="Lucida Console" panose="020B0609040504020204" pitchFamily="49" charset="0"/>
              </a:rPr>
              <a:t>: cannot create directory ‘subdir’: Permission denied</a:t>
            </a:r>
          </a:p>
          <a:p>
            <a:r>
              <a:rPr lang="en-US" dirty="0">
                <a:latin typeface="Lucida Console" panose="020B0609040504020204" pitchFamily="49" charset="0"/>
              </a:rPr>
              <a:t>[user2]$ ls -</a:t>
            </a:r>
            <a:r>
              <a:rPr lang="en-US" dirty="0" err="1">
                <a:latin typeface="Lucida Console" panose="020B0609040504020204" pitchFamily="49" charset="0"/>
              </a:rPr>
              <a:t>ld</a:t>
            </a:r>
            <a:r>
              <a:rPr lang="en-US" dirty="0">
                <a:latin typeface="Lucida Console" panose="020B0609040504020204" pitchFamily="49" charset="0"/>
              </a:rPr>
              <a:t> .</a:t>
            </a:r>
          </a:p>
          <a:p>
            <a:r>
              <a:rPr lang="pt-BR" dirty="0">
                <a:latin typeface="Lucida Console" panose="020B0609040504020204" pitchFamily="49" charset="0"/>
              </a:rPr>
              <a:t>drwxr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-</a:t>
            </a:r>
            <a:r>
              <a:rPr lang="pt-BR" dirty="0">
                <a:latin typeface="Lucida Console" panose="020B0609040504020204" pitchFamily="49" charset="0"/>
              </a:rPr>
              <a:t>x--- 1 user3  group1  1024 Mar 21 12:00 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D198BF-B309-446D-85AC-3B7C505A86EA}"/>
              </a:ext>
            </a:extLst>
          </p:cNvPr>
          <p:cNvGrpSpPr/>
          <p:nvPr/>
        </p:nvGrpSpPr>
        <p:grpSpPr>
          <a:xfrm>
            <a:off x="4114800" y="4975541"/>
            <a:ext cx="914400" cy="1203435"/>
            <a:chOff x="2102069" y="2682765"/>
            <a:chExt cx="914400" cy="1203435"/>
          </a:xfrm>
        </p:grpSpPr>
        <p:pic>
          <p:nvPicPr>
            <p:cNvPr id="8" name="Graphic 7" descr="Sad face with solid fill">
              <a:extLst>
                <a:ext uri="{FF2B5EF4-FFF2-40B4-BE49-F238E27FC236}">
                  <a16:creationId xmlns:a16="http://schemas.microsoft.com/office/drawing/2014/main" id="{0BBFECC7-3C4F-42C4-8E7C-93620BC7F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02069" y="297180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399F82-8C91-4F0D-8405-705519F5C93B}"/>
                </a:ext>
              </a:extLst>
            </p:cNvPr>
            <p:cNvSpPr txBox="1"/>
            <p:nvPr/>
          </p:nvSpPr>
          <p:spPr>
            <a:xfrm>
              <a:off x="2406869" y="26827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6044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E15A-5818-4C1D-B9E7-14F3B8F0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</a:t>
            </a:r>
            <a:r>
              <a:rPr lang="en-US" dirty="0" err="1"/>
              <a:t>setfacl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5451A-DE05-4B99-945C-20FEC2442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Redundant </a:t>
            </a:r>
            <a:r>
              <a:rPr lang="en-US" dirty="0" err="1"/>
              <a:t>chmod</a:t>
            </a:r>
            <a:r>
              <a:rPr lang="en-US" dirty="0"/>
              <a:t> updates </a:t>
            </a:r>
            <a:r>
              <a:rPr lang="en-US" dirty="0" err="1"/>
              <a:t>ctime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6515A-ED10-44CD-B069-C317B786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5CE8F-DE5D-4206-B684-C3CF99BEA276}"/>
              </a:ext>
            </a:extLst>
          </p:cNvPr>
          <p:cNvSpPr txBox="1"/>
          <p:nvPr/>
        </p:nvSpPr>
        <p:spPr>
          <a:xfrm>
            <a:off x="457200" y="2391565"/>
            <a:ext cx="82296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stat file -c %z</a:t>
            </a:r>
          </a:p>
          <a:p>
            <a:r>
              <a:rPr lang="pt-BR" dirty="0">
                <a:latin typeface="Lucida Console" panose="020B0609040504020204" pitchFamily="49" charset="0"/>
              </a:rPr>
              <a:t>2019-03-</a:t>
            </a:r>
            <a:r>
              <a:rPr lang="pt-BR" dirty="0">
                <a:highlight>
                  <a:srgbClr val="FFFF00"/>
                </a:highlight>
                <a:latin typeface="Lucida Console" panose="020B0609040504020204" pitchFamily="49" charset="0"/>
              </a:rPr>
              <a:t>22</a:t>
            </a:r>
            <a:r>
              <a:rPr lang="pt-BR" dirty="0">
                <a:latin typeface="Lucida Console" panose="020B0609040504020204" pitchFamily="49" charset="0"/>
              </a:rPr>
              <a:t>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12:00:00.000000000</a:t>
            </a:r>
            <a:r>
              <a:rPr lang="pt-BR" dirty="0">
                <a:latin typeface="Lucida Console" panose="020B0609040504020204" pitchFamily="49" charset="0"/>
              </a:rPr>
              <a:t> -0400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chmod g+rwx 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stat file –c %z</a:t>
            </a:r>
          </a:p>
          <a:p>
            <a:r>
              <a:rPr lang="pt-BR" dirty="0">
                <a:latin typeface="Lucida Console" panose="020B0609040504020204" pitchFamily="49" charset="0"/>
              </a:rPr>
              <a:t>2019-03-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25</a:t>
            </a:r>
            <a:r>
              <a:rPr lang="pt-BR" dirty="0">
                <a:latin typeface="Lucida Console" panose="020B0609040504020204" pitchFamily="49" charset="0"/>
              </a:rPr>
              <a:t>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09:00:00.000000000</a:t>
            </a:r>
            <a:r>
              <a:rPr lang="pt-BR" dirty="0">
                <a:latin typeface="Lucida Console" panose="020B0609040504020204" pitchFamily="49" charset="0"/>
              </a:rPr>
              <a:t> -0400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chmod g+rwx 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stat file –c %z</a:t>
            </a:r>
          </a:p>
          <a:p>
            <a:r>
              <a:rPr lang="pt-BR" dirty="0">
                <a:latin typeface="Lucida Console" panose="020B0609040504020204" pitchFamily="49" charset="0"/>
              </a:rPr>
              <a:t>2019-03-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25</a:t>
            </a:r>
            <a:r>
              <a:rPr lang="pt-BR" dirty="0">
                <a:latin typeface="Lucida Console" panose="020B0609040504020204" pitchFamily="49" charset="0"/>
              </a:rPr>
              <a:t>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09:00:07.747292784</a:t>
            </a:r>
            <a:r>
              <a:rPr lang="pt-BR" dirty="0">
                <a:latin typeface="Lucida Console" panose="020B0609040504020204" pitchFamily="49" charset="0"/>
              </a:rPr>
              <a:t> -0400</a:t>
            </a:r>
          </a:p>
        </p:txBody>
      </p:sp>
    </p:spTree>
    <p:extLst>
      <p:ext uri="{BB962C8B-B14F-4D97-AF65-F5344CB8AC3E}">
        <p14:creationId xmlns:p14="http://schemas.microsoft.com/office/powerpoint/2010/main" val="832106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BBD7-4ABA-4594-ACA2-92E47B09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</a:t>
            </a:r>
            <a:r>
              <a:rPr lang="en-US" dirty="0" err="1"/>
              <a:t>setfacl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DB609-97E0-4767-9002-B1D0F268A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Redundant </a:t>
            </a:r>
            <a:r>
              <a:rPr lang="en-US" dirty="0" err="1"/>
              <a:t>setfacl</a:t>
            </a:r>
            <a:r>
              <a:rPr lang="en-US" dirty="0"/>
              <a:t> does not change </a:t>
            </a:r>
            <a:r>
              <a:rPr lang="en-US" dirty="0" err="1"/>
              <a:t>ctime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188D-42C3-4D9E-B2F1-FAB63792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08B6F-54D0-409C-A2A5-A9D49C29171F}"/>
              </a:ext>
            </a:extLst>
          </p:cNvPr>
          <p:cNvSpPr txBox="1"/>
          <p:nvPr/>
        </p:nvSpPr>
        <p:spPr>
          <a:xfrm>
            <a:off x="457200" y="2391565"/>
            <a:ext cx="82296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stat file -c %z</a:t>
            </a:r>
          </a:p>
          <a:p>
            <a:r>
              <a:rPr lang="pt-BR" dirty="0">
                <a:latin typeface="Lucida Console" panose="020B0609040504020204" pitchFamily="49" charset="0"/>
              </a:rPr>
              <a:t>2019-03-</a:t>
            </a:r>
            <a:r>
              <a:rPr lang="pt-BR" dirty="0">
                <a:highlight>
                  <a:srgbClr val="FFFF00"/>
                </a:highlight>
                <a:latin typeface="Lucida Console" panose="020B0609040504020204" pitchFamily="49" charset="0"/>
              </a:rPr>
              <a:t>22</a:t>
            </a:r>
            <a:r>
              <a:rPr lang="pt-BR" dirty="0">
                <a:latin typeface="Lucida Console" panose="020B0609040504020204" pitchFamily="49" charset="0"/>
              </a:rPr>
              <a:t>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12:00:00.000000000</a:t>
            </a:r>
            <a:r>
              <a:rPr lang="pt-BR" dirty="0">
                <a:latin typeface="Lucida Console" panose="020B0609040504020204" pitchFamily="49" charset="0"/>
              </a:rPr>
              <a:t> -0400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setfacl –m g:group1:rwX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stat file –c %z</a:t>
            </a:r>
          </a:p>
          <a:p>
            <a:r>
              <a:rPr lang="pt-BR" dirty="0">
                <a:latin typeface="Lucida Console" panose="020B0609040504020204" pitchFamily="49" charset="0"/>
              </a:rPr>
              <a:t>2019-03-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25</a:t>
            </a:r>
            <a:r>
              <a:rPr lang="pt-BR" dirty="0">
                <a:latin typeface="Lucida Console" panose="020B0609040504020204" pitchFamily="49" charset="0"/>
              </a:rPr>
              <a:t>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09:00:00.000000000</a:t>
            </a:r>
            <a:r>
              <a:rPr lang="pt-BR" dirty="0">
                <a:latin typeface="Lucida Console" panose="020B0609040504020204" pitchFamily="49" charset="0"/>
              </a:rPr>
              <a:t> -0400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setfacl –m g:group1:rwX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stat file –c %z</a:t>
            </a:r>
          </a:p>
          <a:p>
            <a:r>
              <a:rPr lang="pt-BR" dirty="0">
                <a:latin typeface="Lucida Console" panose="020B0609040504020204" pitchFamily="49" charset="0"/>
              </a:rPr>
              <a:t>2019-03-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25</a:t>
            </a:r>
            <a:r>
              <a:rPr lang="pt-BR" dirty="0">
                <a:latin typeface="Lucida Console" panose="020B0609040504020204" pitchFamily="49" charset="0"/>
              </a:rPr>
              <a:t>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09:00:00.000000000</a:t>
            </a:r>
            <a:r>
              <a:rPr lang="pt-BR" dirty="0">
                <a:latin typeface="Lucida Console" panose="020B0609040504020204" pitchFamily="49" charset="0"/>
              </a:rPr>
              <a:t> -0400</a:t>
            </a:r>
          </a:p>
        </p:txBody>
      </p:sp>
    </p:spTree>
    <p:extLst>
      <p:ext uri="{BB962C8B-B14F-4D97-AF65-F5344CB8AC3E}">
        <p14:creationId xmlns:p14="http://schemas.microsoft.com/office/powerpoint/2010/main" val="924043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D6B8-C542-4C0E-9B6E-F76D5C068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</a:t>
            </a:r>
            <a:r>
              <a:rPr lang="en-US" dirty="0" err="1"/>
              <a:t>setfacl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E9E3-8B86-487B-A394-AF633510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 find and </a:t>
            </a:r>
            <a:r>
              <a:rPr lang="en-US" dirty="0" err="1"/>
              <a:t>setfacl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ctime</a:t>
            </a:r>
            <a:r>
              <a:rPr lang="en-US" dirty="0"/>
              <a:t> changes when a file is modified or permissions are changed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05006-840C-49EA-AE5D-F27B5B91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C3AD4-BA3F-4870-B93C-276F23DF8328}"/>
              </a:ext>
            </a:extLst>
          </p:cNvPr>
          <p:cNvSpPr txBox="1"/>
          <p:nvPr/>
        </p:nvSpPr>
        <p:spPr>
          <a:xfrm>
            <a:off x="457200" y="2509781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find . –ctime -1 –exec \</a:t>
            </a:r>
          </a:p>
          <a:p>
            <a:r>
              <a:rPr lang="pt-BR" dirty="0">
                <a:latin typeface="Lucida Console" panose="020B0609040504020204" pitchFamily="49" charset="0"/>
              </a:rPr>
              <a:t>  setfacl –m g:group1:rwX,d:g:group1:rwX,o:--- {} +</a:t>
            </a:r>
          </a:p>
        </p:txBody>
      </p:sp>
    </p:spTree>
    <p:extLst>
      <p:ext uri="{BB962C8B-B14F-4D97-AF65-F5344CB8AC3E}">
        <p14:creationId xmlns:p14="http://schemas.microsoft.com/office/powerpoint/2010/main" val="667284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39F3-889E-46D7-9F18-05C8B707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5162D-70DF-4A8D-83BC-18D350850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updatedb</a:t>
            </a:r>
            <a:r>
              <a:rPr lang="en-US" dirty="0"/>
              <a:t> and locate to index files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Searchable with locate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74FD4-F8A8-4005-94AC-B836D7DC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33F11-6796-4983-B49F-094BDA06C479}"/>
              </a:ext>
            </a:extLst>
          </p:cNvPr>
          <p:cNvSpPr txBox="1"/>
          <p:nvPr/>
        </p:nvSpPr>
        <p:spPr>
          <a:xfrm>
            <a:off x="457200" y="2376428"/>
            <a:ext cx="82296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cd /data/group1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updatedb</a:t>
            </a:r>
            <a:r>
              <a:rPr lang="pt-BR" dirty="0">
                <a:latin typeface="Lucida Console" panose="020B0609040504020204" pitchFamily="49" charset="0"/>
              </a:rPr>
              <a:t> \</a:t>
            </a:r>
          </a:p>
          <a:p>
            <a:r>
              <a:rPr lang="pt-BR" dirty="0">
                <a:latin typeface="Lucida Console" panose="020B0609040504020204" pitchFamily="49" charset="0"/>
              </a:rPr>
              <a:t>  --database-root project1 \</a:t>
            </a:r>
          </a:p>
          <a:p>
            <a:r>
              <a:rPr lang="pt-BR" dirty="0">
                <a:latin typeface="Lucida Console" panose="020B0609040504020204" pitchFamily="49" charset="0"/>
              </a:rPr>
              <a:t>  --output project1.db --require-visibility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0D938-A796-4023-84AE-8E919FD38887}"/>
              </a:ext>
            </a:extLst>
          </p:cNvPr>
          <p:cNvSpPr txBox="1"/>
          <p:nvPr/>
        </p:nvSpPr>
        <p:spPr>
          <a:xfrm>
            <a:off x="457200" y="4666794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locate</a:t>
            </a:r>
            <a:r>
              <a:rPr lang="pt-BR" dirty="0">
                <a:latin typeface="Lucida Console" panose="020B0609040504020204" pitchFamily="49" charset="0"/>
              </a:rPr>
              <a:t> --database=project1.db this_file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/gpfs/gsfs11/users/group1/project1/dir/dir/this_file.txt</a:t>
            </a:r>
          </a:p>
        </p:txBody>
      </p:sp>
    </p:spTree>
    <p:extLst>
      <p:ext uri="{BB962C8B-B14F-4D97-AF65-F5344CB8AC3E}">
        <p14:creationId xmlns:p14="http://schemas.microsoft.com/office/powerpoint/2010/main" val="31328796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194E-3F7E-4DE4-ABE3-14FA1BC2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updatedb</a:t>
            </a:r>
            <a:r>
              <a:rPr lang="en-US" dirty="0"/>
              <a:t> and locate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D031E-3AC9-40D5-B685-5B2E32BFA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&gt;1M files can take ~2-3 minutes to index</a:t>
            </a:r>
          </a:p>
          <a:p>
            <a:r>
              <a:rPr lang="en-US" dirty="0"/>
              <a:t>Searching is much, much faster than find</a:t>
            </a:r>
          </a:p>
          <a:p>
            <a:r>
              <a:rPr lang="en-US" dirty="0"/>
              <a:t>Can pass results to grep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only search by name, not by properties (size, </a:t>
            </a:r>
            <a:r>
              <a:rPr lang="en-US" dirty="0" err="1"/>
              <a:t>mtime</a:t>
            </a:r>
            <a:r>
              <a:rPr lang="en-US" dirty="0"/>
              <a:t>, permissions)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CC0AF-2749-4E91-B297-8FEA58EF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6DE0F-4631-46B0-9FD2-97A2D43C634B}"/>
              </a:ext>
            </a:extLst>
          </p:cNvPr>
          <p:cNvSpPr txBox="1"/>
          <p:nvPr/>
        </p:nvSpPr>
        <p:spPr>
          <a:xfrm>
            <a:off x="457200" y="3607469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locate</a:t>
            </a:r>
            <a:r>
              <a:rPr lang="pt-BR" dirty="0">
                <a:latin typeface="Lucida Console" panose="020B0609040504020204" pitchFamily="49" charset="0"/>
              </a:rPr>
              <a:t> --database=project1.db / | grep this | \</a:t>
            </a:r>
          </a:p>
          <a:p>
            <a:r>
              <a:rPr lang="pt-BR" dirty="0">
                <a:latin typeface="Lucida Console" panose="020B0609040504020204" pitchFamily="49" charset="0"/>
              </a:rPr>
              <a:t>  grep that | grep other</a:t>
            </a:r>
          </a:p>
        </p:txBody>
      </p:sp>
    </p:spTree>
    <p:extLst>
      <p:ext uri="{BB962C8B-B14F-4D97-AF65-F5344CB8AC3E}">
        <p14:creationId xmlns:p14="http://schemas.microsoft.com/office/powerpoint/2010/main" val="2867415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AND MONITORING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11C29-A87B-44D8-9E46-2EB9AED61F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D917A8-4D83-9444-B70C-EC5A928F79C8}" type="slidenum">
              <a:rPr lang="en-US" smtClean="0"/>
              <a:t>55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55F4F-4566-49D7-91EF-DE1F0D619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79" y="293280"/>
            <a:ext cx="5768530" cy="38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216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D8A0-8FDC-44D1-B208-86B6257F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BF07E-9876-439C-92F4-D8E71625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problems can be solved through structural design</a:t>
            </a:r>
          </a:p>
          <a:p>
            <a:r>
              <a:rPr lang="en-US" dirty="0"/>
              <a:t>Design subdirectories for different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373C2-93BE-4214-8F01-F453A4ED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57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CC71-07C7-4EE9-B31C-BC472520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01AEC-D0D2-499C-A6B9-A1A9D572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more than 1000 files per directory</a:t>
            </a:r>
          </a:p>
          <a:p>
            <a:r>
              <a:rPr lang="en-US" dirty="0"/>
              <a:t>File/directory names should be systematic and logical</a:t>
            </a:r>
          </a:p>
          <a:p>
            <a:r>
              <a:rPr lang="en-US" dirty="0"/>
              <a:t>Store date, keywords in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76746-C450-43B6-BA39-E8A1FD83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DF66A-A6D0-4F6B-AD92-82E9DB8DB02C}"/>
              </a:ext>
            </a:extLst>
          </p:cNvPr>
          <p:cNvSpPr txBox="1"/>
          <p:nvPr/>
        </p:nvSpPr>
        <p:spPr>
          <a:xfrm>
            <a:off x="457200" y="4019159"/>
            <a:ext cx="82296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ls /data/group1/project2/C5/</a:t>
            </a:r>
          </a:p>
          <a:p>
            <a:r>
              <a:rPr lang="pt-BR" dirty="0">
                <a:latin typeface="Lucida Console" panose="020B0609040504020204" pitchFamily="49" charset="0"/>
              </a:rPr>
              <a:t>190320_r1/     190320_r2/     190320_r3/     190320_r4/</a:t>
            </a:r>
          </a:p>
          <a:p>
            <a:r>
              <a:rPr lang="pt-BR" dirty="0">
                <a:latin typeface="Lucida Console" panose="020B0609040504020204" pitchFamily="49" charset="0"/>
              </a:rPr>
              <a:t>190321_r1/     190321_r2/     190321_r3/     190321_r4/</a:t>
            </a:r>
          </a:p>
          <a:p>
            <a:r>
              <a:rPr lang="pt-BR" dirty="0">
                <a:latin typeface="Lucida Console" panose="020B0609040504020204" pitchFamily="49" charset="0"/>
              </a:rPr>
              <a:t>README.txt     r1.bam         r1.bam.bai     r2.bam</a:t>
            </a:r>
          </a:p>
          <a:p>
            <a:r>
              <a:rPr lang="pt-BR" dirty="0">
                <a:latin typeface="Lucida Console" panose="020B0609040504020204" pitchFamily="49" charset="0"/>
              </a:rPr>
              <a:t>r2.bam.bai     r3.bam         r3.bam.bai     r4.bam</a:t>
            </a:r>
          </a:p>
          <a:p>
            <a:r>
              <a:rPr lang="pt-BR" dirty="0">
                <a:latin typeface="Lucida Console" panose="020B0609040504020204" pitchFamily="49" charset="0"/>
              </a:rPr>
              <a:t>r4.bam.bai     template.sh</a:t>
            </a:r>
          </a:p>
        </p:txBody>
      </p:sp>
    </p:spTree>
    <p:extLst>
      <p:ext uri="{BB962C8B-B14F-4D97-AF65-F5344CB8AC3E}">
        <p14:creationId xmlns:p14="http://schemas.microsoft.com/office/powerpoint/2010/main" val="1844812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DC9C-A64C-4247-A364-439CE12D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96814-79E1-4978-80FE-7CDA6E161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data as it is added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397B7-7276-447B-BD03-5836422C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14594-ACD5-4F00-A5EA-29C640E68120}"/>
              </a:ext>
            </a:extLst>
          </p:cNvPr>
          <p:cNvSpPr txBox="1"/>
          <p:nvPr/>
        </p:nvSpPr>
        <p:spPr>
          <a:xfrm>
            <a:off x="457200" y="2376428"/>
            <a:ext cx="82296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cat /data/group1/project2/C5/190320_r1/README.txt</a:t>
            </a:r>
          </a:p>
          <a:p>
            <a:r>
              <a:rPr lang="pt-BR" dirty="0">
                <a:latin typeface="Lucida Console" panose="020B0609040504020204" pitchFamily="49" charset="0"/>
              </a:rPr>
              <a:t>================================</a:t>
            </a:r>
          </a:p>
          <a:p>
            <a:r>
              <a:rPr lang="pt-BR" dirty="0">
                <a:latin typeface="Lucida Console" panose="020B0609040504020204" pitchFamily="49" charset="0"/>
              </a:rPr>
              <a:t>2019-03-20, user2</a:t>
            </a:r>
          </a:p>
          <a:p>
            <a:r>
              <a:rPr lang="pt-BR" dirty="0">
                <a:latin typeface="Lucida Console" panose="020B0609040504020204" pitchFamily="49" charset="0"/>
              </a:rPr>
              <a:t>Run 1, trial C5, project1</a:t>
            </a:r>
          </a:p>
          <a:p>
            <a:r>
              <a:rPr lang="pt-BR" dirty="0">
                <a:latin typeface="Lucida Console" panose="020B0609040504020204" pitchFamily="49" charset="0"/>
              </a:rPr>
              <a:t>See submit_r1.sh for methodology and commands run</a:t>
            </a:r>
          </a:p>
          <a:p>
            <a:r>
              <a:rPr lang="pt-BR" dirty="0">
                <a:latin typeface="Lucida Console" panose="020B0609040504020204" pitchFamily="49" charset="0"/>
              </a:rPr>
              <a:t>Used template.sh to generate submit_r1.sh</a:t>
            </a:r>
          </a:p>
        </p:txBody>
      </p:sp>
    </p:spTree>
    <p:extLst>
      <p:ext uri="{BB962C8B-B14F-4D97-AF65-F5344CB8AC3E}">
        <p14:creationId xmlns:p14="http://schemas.microsoft.com/office/powerpoint/2010/main" val="19563896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8B02-2110-4CE1-9917-1837CB72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Segregate by expected 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AC11D-4AF6-4810-89D6-CEB5584E9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do you expect the file to be needed?</a:t>
            </a:r>
          </a:p>
          <a:p>
            <a:r>
              <a:rPr lang="en-US" dirty="0"/>
              <a:t>/</a:t>
            </a:r>
            <a:r>
              <a:rPr lang="en-US" dirty="0" err="1"/>
              <a:t>lscratch</a:t>
            </a:r>
            <a:r>
              <a:rPr lang="en-US" dirty="0"/>
              <a:t> if only for lifetime of job</a:t>
            </a:r>
          </a:p>
          <a:p>
            <a:r>
              <a:rPr lang="en-US" dirty="0"/>
              <a:t>/data if for a few months</a:t>
            </a:r>
          </a:p>
          <a:p>
            <a:r>
              <a:rPr lang="en-US" dirty="0"/>
              <a:t>/home if for longer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8B10B-CCE2-4C83-AF07-1AB00AB5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0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2694-7446-4610-AD4A-7B99F3EB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6452-6982-416B-811F-72101BE9A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members can (or can’t) delete each other’s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08A08-0FEA-46BD-AF12-F88C57AF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FC909-D309-4602-83A1-534B2894E022}"/>
              </a:ext>
            </a:extLst>
          </p:cNvPr>
          <p:cNvSpPr txBox="1"/>
          <p:nvPr/>
        </p:nvSpPr>
        <p:spPr>
          <a:xfrm>
            <a:off x="457200" y="3965362"/>
            <a:ext cx="822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[user3]$ rm /data/group1/project1/*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ABBD5-1730-4488-9A81-B324212D8970}"/>
              </a:ext>
            </a:extLst>
          </p:cNvPr>
          <p:cNvSpPr txBox="1"/>
          <p:nvPr/>
        </p:nvSpPr>
        <p:spPr>
          <a:xfrm>
            <a:off x="457200" y="2904585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[user2]$ </a:t>
            </a:r>
            <a:r>
              <a:rPr lang="en-US" dirty="0">
                <a:latin typeface="Lucida Console" panose="020B0609040504020204" pitchFamily="49" charset="0"/>
              </a:rPr>
              <a:t>touch /data/group1/project1/datafile.txt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-rw-r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w</a:t>
            </a:r>
            <a:r>
              <a:rPr lang="pt-BR" dirty="0">
                <a:latin typeface="Lucida Console" panose="020B0609040504020204" pitchFamily="49" charset="0"/>
              </a:rPr>
              <a:t>---- 1 user2  group1  1024 Mar 21 12:00 datafile.txt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86FF60-93AA-456C-9040-E739547B45AD}"/>
              </a:ext>
            </a:extLst>
          </p:cNvPr>
          <p:cNvGrpSpPr/>
          <p:nvPr/>
        </p:nvGrpSpPr>
        <p:grpSpPr>
          <a:xfrm>
            <a:off x="3531476" y="4683015"/>
            <a:ext cx="914400" cy="1203435"/>
            <a:chOff x="2102069" y="2682765"/>
            <a:chExt cx="914400" cy="1203435"/>
          </a:xfrm>
        </p:grpSpPr>
        <p:pic>
          <p:nvPicPr>
            <p:cNvPr id="8" name="Graphic 7" descr="Sad face with solid fill">
              <a:extLst>
                <a:ext uri="{FF2B5EF4-FFF2-40B4-BE49-F238E27FC236}">
                  <a16:creationId xmlns:a16="http://schemas.microsoft.com/office/drawing/2014/main" id="{A203235B-B98E-4FF5-96D2-F533E73C1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02069" y="297180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4527D6-8BCF-4F57-978B-8CC9B07380AE}"/>
                </a:ext>
              </a:extLst>
            </p:cNvPr>
            <p:cNvSpPr txBox="1"/>
            <p:nvPr/>
          </p:nvSpPr>
          <p:spPr>
            <a:xfrm>
              <a:off x="2406869" y="26827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CBC2-6795-41D4-9D7F-23323E650670}"/>
              </a:ext>
            </a:extLst>
          </p:cNvPr>
          <p:cNvGrpSpPr/>
          <p:nvPr/>
        </p:nvGrpSpPr>
        <p:grpSpPr>
          <a:xfrm>
            <a:off x="4847411" y="4683015"/>
            <a:ext cx="914400" cy="1203435"/>
            <a:chOff x="3554638" y="2682765"/>
            <a:chExt cx="914400" cy="1203435"/>
          </a:xfrm>
        </p:grpSpPr>
        <p:pic>
          <p:nvPicPr>
            <p:cNvPr id="11" name="Graphic 10" descr="Sad face with solid fill">
              <a:extLst>
                <a:ext uri="{FF2B5EF4-FFF2-40B4-BE49-F238E27FC236}">
                  <a16:creationId xmlns:a16="http://schemas.microsoft.com/office/drawing/2014/main" id="{2C0B67E3-F721-4908-8A8D-302D81BD9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54638" y="297180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6512CD-D1E7-46E3-8348-89F7AE8AEADF}"/>
                </a:ext>
              </a:extLst>
            </p:cNvPr>
            <p:cNvSpPr txBox="1"/>
            <p:nvPr/>
          </p:nvSpPr>
          <p:spPr>
            <a:xfrm>
              <a:off x="3859438" y="26827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4280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2B7E-56E8-47B6-BC39-2CE6A87F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1C022-ECDD-48A3-AFB1-A728BBB4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60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9EDCC-8F3E-495C-8CEC-76299A692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092" y="1417638"/>
            <a:ext cx="5215816" cy="46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01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F104-D3C9-4847-9660-A5B93225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checkquota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3A34E-3439-4C41-9D4A-7E5C796D4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1261F-90A2-48E7-AFB5-42AEB07D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F065-E377-4608-AB5A-C13AE9968F98}"/>
              </a:ext>
            </a:extLst>
          </p:cNvPr>
          <p:cNvSpPr txBox="1"/>
          <p:nvPr/>
        </p:nvSpPr>
        <p:spPr>
          <a:xfrm>
            <a:off x="457200" y="1600200"/>
            <a:ext cx="82296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Lucida Console" panose="020B0609040504020204" pitchFamily="49" charset="0"/>
              </a:rPr>
              <a:t>$ checkquota</a:t>
            </a:r>
          </a:p>
          <a:p>
            <a:r>
              <a:rPr lang="pt-BR" sz="1400" dirty="0">
                <a:latin typeface="Lucida Console" panose="020B0609040504020204" pitchFamily="49" charset="0"/>
              </a:rPr>
              <a:t>Mount                   Used      Quota  Percent    Files    Limit</a:t>
            </a:r>
          </a:p>
          <a:p>
            <a:r>
              <a:rPr lang="pt-BR" sz="1400" dirty="0">
                <a:latin typeface="Lucida Console" panose="020B0609040504020204" pitchFamily="49" charset="0"/>
              </a:rPr>
              <a:t>/data:              417.8 GB   500.0 GB   83.56%   441553 31129581</a:t>
            </a:r>
          </a:p>
          <a:p>
            <a:r>
              <a:rPr lang="pt-BR" sz="1400" dirty="0">
                <a:latin typeface="Lucida Console" panose="020B0609040504020204" pitchFamily="49" charset="0"/>
              </a:rPr>
              <a:t>/gs10(group1):      100.6 GB     5.0 TB    0.21%    40667 31457280</a:t>
            </a:r>
          </a:p>
          <a:p>
            <a:r>
              <a:rPr lang="pt-BR" sz="1400" dirty="0">
                <a:latin typeface="Lucida Console" panose="020B0609040504020204" pitchFamily="49" charset="0"/>
              </a:rPr>
              <a:t>/home:               12.1 GB    16.0 GB   75.62%   108094      n/a</a:t>
            </a:r>
          </a:p>
          <a:p>
            <a:endParaRPr lang="pt-BR" sz="1400" dirty="0">
              <a:latin typeface="Lucida Console" panose="020B0609040504020204" pitchFamily="49" charset="0"/>
            </a:endParaRPr>
          </a:p>
          <a:p>
            <a:r>
              <a:rPr lang="pt-BR" sz="1400" dirty="0">
                <a:latin typeface="Lucida Console" panose="020B0609040504020204" pitchFamily="49" charset="0"/>
              </a:rPr>
              <a:t>ObjectStore Vaults</a:t>
            </a:r>
          </a:p>
          <a:p>
            <a:r>
              <a:rPr lang="pt-BR" sz="1400" dirty="0">
                <a:latin typeface="Lucida Console" panose="020B0609040504020204" pitchFamily="49" charset="0"/>
              </a:rPr>
              <a:t>user1:               5.7 MB    465.7 GB    0.00%      n/a      n/a</a:t>
            </a:r>
          </a:p>
        </p:txBody>
      </p:sp>
    </p:spTree>
    <p:extLst>
      <p:ext uri="{BB962C8B-B14F-4D97-AF65-F5344CB8AC3E}">
        <p14:creationId xmlns:p14="http://schemas.microsoft.com/office/powerpoint/2010/main" val="15000018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r>
              <a:rPr lang="en-US" dirty="0"/>
              <a:t>FILE TRANSFER AND ARCHIVING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11C29-A87B-44D8-9E46-2EB9AED61F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D917A8-4D83-9444-B70C-EC5A928F79C8}" type="slidenum">
              <a:rPr lang="en-US" smtClean="0"/>
              <a:t>62</a:t>
            </a:fld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6F418470-DA76-49FD-AF99-F6EF9CE1B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47" y="68318"/>
            <a:ext cx="6111881" cy="39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1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51E0-1E96-41BE-B769-7C56C0B9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137A-41A2-4769-967E-D16C25F2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gzip</a:t>
            </a:r>
            <a:r>
              <a:rPr lang="en-US" dirty="0"/>
              <a:t> to compress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BFD3F-3CE6-4321-A2A8-7EC5E133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63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25800-CD7D-416E-9590-2CBEF937EF43}"/>
              </a:ext>
            </a:extLst>
          </p:cNvPr>
          <p:cNvSpPr txBox="1"/>
          <p:nvPr/>
        </p:nvSpPr>
        <p:spPr>
          <a:xfrm>
            <a:off x="457200" y="2440079"/>
            <a:ext cx="822960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Lucida Console" panose="020B0609040504020204" pitchFamily="49" charset="0"/>
              </a:rPr>
              <a:t>$ ls -l</a:t>
            </a:r>
          </a:p>
          <a:p>
            <a:r>
              <a:rPr lang="nb-NO" sz="1400" dirty="0">
                <a:latin typeface="Lucida Console" panose="020B0609040504020204" pitchFamily="49" charset="0"/>
              </a:rPr>
              <a:t>-rw-r--r-- 1 user1  group1 641955988 Sep 22  2018 bogus_R1_001.fastq</a:t>
            </a:r>
          </a:p>
          <a:p>
            <a:r>
              <a:rPr lang="nb-NO" sz="1400" dirty="0">
                <a:latin typeface="Lucida Console" panose="020B0609040504020204" pitchFamily="49" charset="0"/>
              </a:rPr>
              <a:t>-rw-r--r-- 1 user1  group1 643754231 Sep 22  2018 bogus_R2_001.fastq</a:t>
            </a:r>
          </a:p>
          <a:p>
            <a:r>
              <a:rPr lang="nb-NO" sz="1400" dirty="0">
                <a:latin typeface="Lucida Console" panose="020B0609040504020204" pitchFamily="49" charset="0"/>
              </a:rPr>
              <a:t>$ </a:t>
            </a:r>
            <a:r>
              <a:rPr lang="nb-NO" sz="1400" b="1" dirty="0">
                <a:highlight>
                  <a:srgbClr val="FFFF00"/>
                </a:highlight>
                <a:latin typeface="Lucida Console" panose="020B0609040504020204" pitchFamily="49" charset="0"/>
              </a:rPr>
              <a:t>gzip *.fastq</a:t>
            </a:r>
          </a:p>
          <a:p>
            <a:r>
              <a:rPr lang="nb-NO" sz="1400" dirty="0">
                <a:latin typeface="Lucida Console" panose="020B0609040504020204" pitchFamily="49" charset="0"/>
              </a:rPr>
              <a:t>$ ls -l</a:t>
            </a:r>
          </a:p>
          <a:p>
            <a:r>
              <a:rPr lang="nb-NO" sz="1400" dirty="0">
                <a:latin typeface="Lucida Console" panose="020B0609040504020204" pitchFamily="49" charset="0"/>
              </a:rPr>
              <a:t>-rw-r----- 1 user1  group1 134381309 Sep 22  2018 bogus_R1_001.fastq.gz</a:t>
            </a:r>
          </a:p>
          <a:p>
            <a:r>
              <a:rPr lang="nb-NO" sz="1400" dirty="0">
                <a:latin typeface="Lucida Console" panose="020B0609040504020204" pitchFamily="49" charset="0"/>
              </a:rPr>
              <a:t>-rw-r----- 1 user1  group1 134873947 Sep 22  2018 bogus_R1_001.fastq.gz</a:t>
            </a:r>
          </a:p>
        </p:txBody>
      </p:sp>
    </p:spTree>
    <p:extLst>
      <p:ext uri="{BB962C8B-B14F-4D97-AF65-F5344CB8AC3E}">
        <p14:creationId xmlns:p14="http://schemas.microsoft.com/office/powerpoint/2010/main" val="930230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D8D4-03B6-4B66-9470-0FC106B9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ADC8C-DAB6-4FF1-B759-D3DB77E28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247 MB typical file on /spin1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Additional compression settings (1..9), default is 6</a:t>
            </a:r>
          </a:p>
          <a:p>
            <a:r>
              <a:rPr lang="en-US" dirty="0"/>
              <a:t>Compression depends on randomness of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EEBC7-6B58-436C-AB95-5E8633BC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64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61196D-43EF-41F3-A4A2-5F57F5BED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11830"/>
              </p:ext>
            </p:extLst>
          </p:nvPr>
        </p:nvGraphicFramePr>
        <p:xfrm>
          <a:off x="822960" y="2292532"/>
          <a:ext cx="74980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16">
                  <a:extLst>
                    <a:ext uri="{9D8B030D-6E8A-4147-A177-3AD203B41FA5}">
                      <a16:colId xmlns:a16="http://schemas.microsoft.com/office/drawing/2014/main" val="331161555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651914722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4058421864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1688371278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1421907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8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gzip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15.8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2.2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1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bzip2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61.6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10.8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380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xz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199.0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3.7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85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747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5136-7675-4353-9C3E-E5CAE41F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B4756-B223-4B69-8E06-12EFCEDC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files can be compressed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83927-7CBB-4A33-A67E-1EBA0968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65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7FE4CBE-CE5C-42F2-B608-1DAC3871F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883540"/>
              </p:ext>
            </p:extLst>
          </p:nvPr>
        </p:nvGraphicFramePr>
        <p:xfrm>
          <a:off x="457200" y="2344188"/>
          <a:ext cx="8343208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376">
                  <a:extLst>
                    <a:ext uri="{9D8B030D-6E8A-4147-A177-3AD203B41FA5}">
                      <a16:colId xmlns:a16="http://schemas.microsoft.com/office/drawing/2014/main" val="1758157692"/>
                    </a:ext>
                  </a:extLst>
                </a:gridCol>
                <a:gridCol w="3682933">
                  <a:extLst>
                    <a:ext uri="{9D8B030D-6E8A-4147-A177-3AD203B41FA5}">
                      <a16:colId xmlns:a16="http://schemas.microsoft.com/office/drawing/2014/main" val="194672014"/>
                    </a:ext>
                  </a:extLst>
                </a:gridCol>
                <a:gridCol w="1933302">
                  <a:extLst>
                    <a:ext uri="{9D8B030D-6E8A-4147-A177-3AD203B41FA5}">
                      <a16:colId xmlns:a16="http://schemas.microsoft.com/office/drawing/2014/main" val="2723855280"/>
                    </a:ext>
                  </a:extLst>
                </a:gridCol>
                <a:gridCol w="1981597">
                  <a:extLst>
                    <a:ext uri="{9D8B030D-6E8A-4147-A177-3AD203B41FA5}">
                      <a16:colId xmlns:a16="http://schemas.microsoft.com/office/drawing/2014/main" val="3054278483"/>
                    </a:ext>
                  </a:extLst>
                </a:gridCol>
              </a:tblGrid>
              <a:tr h="335989">
                <a:tc>
                  <a:txBody>
                    <a:bodyPr/>
                    <a:lstStyle/>
                    <a:p>
                      <a:r>
                        <a:rPr lang="en-US" dirty="0"/>
                        <a:t>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gzip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xz</a:t>
                      </a:r>
                      <a:r>
                        <a:rPr lang="en-US" dirty="0"/>
                        <a:t> 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2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.bam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gzip</a:t>
                      </a:r>
                      <a:r>
                        <a:rPr lang="en-US" dirty="0"/>
                        <a:t> compressed data, extra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00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.tiff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TIFF image data, little-endian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910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.jpg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JPEG image data, EXIF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2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png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PNG image data,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540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hdf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Hierarchical Data Format (v5)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7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mrc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CCP4 Electron Density 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7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PDF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89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tif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TIFF image data, big-endian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76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ASCII text, with very long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17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215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4D14-1DCD-4661-8A50-0463454D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38DF-2849-4A59-9D4E-726D5DE42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projects wrap up, compress files into </a:t>
            </a:r>
            <a:r>
              <a:rPr lang="en-US" dirty="0" err="1"/>
              <a:t>tarball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searchable: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7B57E-3CA3-479F-936F-01CD7148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66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2F4F7-E1CD-4B5B-AFE2-7D2A3F5C945E}"/>
              </a:ext>
            </a:extLst>
          </p:cNvPr>
          <p:cNvSpPr txBox="1"/>
          <p:nvPr/>
        </p:nvSpPr>
        <p:spPr>
          <a:xfrm>
            <a:off x="457200" y="2376428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cd /data/group1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tar czf project1.tgz</a:t>
            </a:r>
            <a:r>
              <a:rPr lang="pt-BR" dirty="0">
                <a:latin typeface="Lucida Console" panose="020B0609040504020204" pitchFamily="49" charset="0"/>
              </a:rPr>
              <a:t> project1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9ED3D-0E44-4D15-9D13-4585BB4149C3}"/>
              </a:ext>
            </a:extLst>
          </p:cNvPr>
          <p:cNvSpPr txBox="1"/>
          <p:nvPr/>
        </p:nvSpPr>
        <p:spPr>
          <a:xfrm>
            <a:off x="457200" y="4080632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</a:t>
            </a:r>
            <a:r>
              <a:rPr lang="pt-BR" b="1" dirty="0">
                <a:highlight>
                  <a:srgbClr val="FFFF00"/>
                </a:highlight>
                <a:latin typeface="Lucida Console" panose="020B0609040504020204" pitchFamily="49" charset="0"/>
              </a:rPr>
              <a:t>tar tzf project1.tgz</a:t>
            </a:r>
            <a:r>
              <a:rPr lang="pt-BR" dirty="0">
                <a:latin typeface="Lucida Console" panose="020B0609040504020204" pitchFamily="49" charset="0"/>
              </a:rPr>
              <a:t> this_file</a:t>
            </a:r>
          </a:p>
          <a:p>
            <a:r>
              <a:rPr lang="pt-BR" dirty="0">
                <a:latin typeface="Lucida Console" panose="020B0609040504020204" pitchFamily="49" charset="0"/>
              </a:rPr>
              <a:t>project1/dir/dir/this_file.txt</a:t>
            </a:r>
          </a:p>
        </p:txBody>
      </p:sp>
    </p:spTree>
    <p:extLst>
      <p:ext uri="{BB962C8B-B14F-4D97-AF65-F5344CB8AC3E}">
        <p14:creationId xmlns:p14="http://schemas.microsoft.com/office/powerpoint/2010/main" val="36812678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ABB3-D981-44C2-B699-13F4AE366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02510-B441-445C-99EF-E54BE38F0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HPC is NOT suitable for archival storage</a:t>
            </a:r>
          </a:p>
          <a:p>
            <a:r>
              <a:rPr lang="en-US" dirty="0"/>
              <a:t>Regular backups are NOT done</a:t>
            </a:r>
          </a:p>
          <a:p>
            <a:r>
              <a:rPr lang="en-US" dirty="0"/>
              <a:t>Users are encouraged to seek out alternative means of archiving their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747E4-6D70-4F28-BBA3-432DA80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656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AB7B-3F22-4DBE-881D-B29A8DD7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to Object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5015-106C-4A49-8521-B8DEE311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Short-term archiving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https://hpc.nih.gov/storage/object.html</a:t>
            </a:r>
            <a:endParaRPr lang="en-US" dirty="0"/>
          </a:p>
          <a:p>
            <a:r>
              <a:rPr lang="en-US"/>
              <a:t>Vaults can hold files for 7 years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E3E39-0D54-4EFC-86E9-0E83A5AC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68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A44BE-FF92-4948-A903-E51C1CA878FE}"/>
              </a:ext>
            </a:extLst>
          </p:cNvPr>
          <p:cNvSpPr txBox="1"/>
          <p:nvPr/>
        </p:nvSpPr>
        <p:spPr>
          <a:xfrm>
            <a:off x="457200" y="2274955"/>
            <a:ext cx="8229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obj_put -V -p "group1/" project1.tgz</a:t>
            </a:r>
          </a:p>
        </p:txBody>
      </p:sp>
    </p:spTree>
    <p:extLst>
      <p:ext uri="{BB962C8B-B14F-4D97-AF65-F5344CB8AC3E}">
        <p14:creationId xmlns:p14="http://schemas.microsoft.com/office/powerpoint/2010/main" val="27377857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AB7B-3F22-4DBE-881D-B29A8DD7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Transfer: </a:t>
            </a:r>
            <a:r>
              <a:rPr lang="en-US" dirty="0" err="1"/>
              <a:t>Helixdrive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5015-106C-4A49-8521-B8DEE311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local mount of exported file systems</a:t>
            </a:r>
          </a:p>
          <a:p>
            <a:r>
              <a:rPr lang="en-US" dirty="0"/>
              <a:t>/home, /data, /scratch</a:t>
            </a:r>
          </a:p>
          <a:p>
            <a:r>
              <a:rPr lang="en-US" dirty="0"/>
              <a:t>Available for Windows, Macs and Linux</a:t>
            </a:r>
          </a:p>
          <a:p>
            <a:r>
              <a:rPr lang="en-US" dirty="0"/>
              <a:t>Speed: </a:t>
            </a:r>
            <a:r>
              <a:rPr lang="en-US" dirty="0">
                <a:solidFill>
                  <a:schemeClr val="accent1"/>
                </a:solidFill>
              </a:rPr>
              <a:t>slow</a:t>
            </a:r>
          </a:p>
          <a:p>
            <a:r>
              <a:rPr lang="en-US" dirty="0"/>
              <a:t>Reliability: </a:t>
            </a:r>
            <a:r>
              <a:rPr lang="en-US" dirty="0">
                <a:solidFill>
                  <a:schemeClr val="accent3"/>
                </a:solidFill>
              </a:rPr>
              <a:t>moderate</a:t>
            </a:r>
          </a:p>
          <a:p>
            <a:r>
              <a:rPr lang="en-US" dirty="0"/>
              <a:t>Ease: </a:t>
            </a:r>
            <a:r>
              <a:rPr lang="en-US" dirty="0">
                <a:solidFill>
                  <a:schemeClr val="accent2"/>
                </a:solidFill>
              </a:rPr>
              <a:t>high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E3E39-0D54-4EFC-86E9-0E83A5AC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8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8E1C-C60F-46C2-B33C-928B06C8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8595-C0F5-48AE-9BBD-12450F56A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Slurm</a:t>
            </a:r>
            <a:r>
              <a:rPr lang="en-US" dirty="0"/>
              <a:t> job output not accessible by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42EE0-CB0D-4615-8A8F-39835E13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B20C4-0B90-4564-8FF8-CED7FE883048}"/>
              </a:ext>
            </a:extLst>
          </p:cNvPr>
          <p:cNvSpPr txBox="1"/>
          <p:nvPr/>
        </p:nvSpPr>
        <p:spPr>
          <a:xfrm>
            <a:off x="457200" y="2428335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</a:t>
            </a:r>
            <a:r>
              <a:rPr lang="en-US" dirty="0" err="1">
                <a:latin typeface="Lucida Console" panose="020B0609040504020204" pitchFamily="49" charset="0"/>
              </a:rPr>
              <a:t>sbatch</a:t>
            </a:r>
            <a:r>
              <a:rPr lang="en-US" dirty="0">
                <a:latin typeface="Lucida Console" panose="020B0609040504020204" pitchFamily="49" charset="0"/>
              </a:rPr>
              <a:t> /data/group1/bin/shared_script.sh</a:t>
            </a:r>
          </a:p>
          <a:p>
            <a:r>
              <a:rPr lang="en-US" dirty="0">
                <a:latin typeface="Lucida Console" panose="020B0609040504020204" pitchFamily="49" charset="0"/>
              </a:rPr>
              <a:t>12345678</a:t>
            </a:r>
            <a:endParaRPr lang="pt-BR" dirty="0">
              <a:latin typeface="Lucida Console" panose="020B06090405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34ECA-0E38-44A4-BB72-02EB5997F73B}"/>
              </a:ext>
            </a:extLst>
          </p:cNvPr>
          <p:cNvSpPr txBox="1"/>
          <p:nvPr/>
        </p:nvSpPr>
        <p:spPr>
          <a:xfrm>
            <a:off x="457200" y="3631308"/>
            <a:ext cx="8229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[user2]$ </a:t>
            </a:r>
            <a:r>
              <a:rPr lang="en-US" dirty="0">
                <a:latin typeface="Lucida Console" panose="020B0609040504020204" pitchFamily="49" charset="0"/>
              </a:rPr>
              <a:t>ls -l /data/group1/project2/12345678_output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-rw------- 1 user2  user1  1024 Mar 21 12:00 logfile.out</a:t>
            </a:r>
          </a:p>
          <a:p>
            <a:r>
              <a:rPr lang="pt-BR" dirty="0">
                <a:latin typeface="Lucida Console" panose="020B0609040504020204" pitchFamily="49" charset="0"/>
              </a:rPr>
              <a:t>-rw------- 1 user2  user1  1024 Mar 21 12:00 results.out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316CDC-504F-4C88-8DD5-37E0C88CF058}"/>
              </a:ext>
            </a:extLst>
          </p:cNvPr>
          <p:cNvGrpSpPr/>
          <p:nvPr/>
        </p:nvGrpSpPr>
        <p:grpSpPr>
          <a:xfrm>
            <a:off x="3116317" y="4922728"/>
            <a:ext cx="914400" cy="1203435"/>
            <a:chOff x="646386" y="2682765"/>
            <a:chExt cx="914400" cy="1203435"/>
          </a:xfrm>
        </p:grpSpPr>
        <p:pic>
          <p:nvPicPr>
            <p:cNvPr id="8" name="Graphic 7" descr="Sad face with solid fill">
              <a:extLst>
                <a:ext uri="{FF2B5EF4-FFF2-40B4-BE49-F238E27FC236}">
                  <a16:creationId xmlns:a16="http://schemas.microsoft.com/office/drawing/2014/main" id="{A253114C-04E7-4DDC-B20C-395D380D8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386" y="2971800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A0B85E-D361-45B0-8836-8CAEA85318E5}"/>
                </a:ext>
              </a:extLst>
            </p:cNvPr>
            <p:cNvSpPr txBox="1"/>
            <p:nvPr/>
          </p:nvSpPr>
          <p:spPr>
            <a:xfrm>
              <a:off x="951186" y="26827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D93429-A269-494C-ACA6-ED88D0167B2E}"/>
              </a:ext>
            </a:extLst>
          </p:cNvPr>
          <p:cNvGrpSpPr/>
          <p:nvPr/>
        </p:nvGrpSpPr>
        <p:grpSpPr>
          <a:xfrm>
            <a:off x="4572000" y="4922728"/>
            <a:ext cx="914400" cy="1203435"/>
            <a:chOff x="2102069" y="2682765"/>
            <a:chExt cx="914400" cy="1203435"/>
          </a:xfrm>
        </p:grpSpPr>
        <p:pic>
          <p:nvPicPr>
            <p:cNvPr id="11" name="Graphic 10" descr="Sad face with solid fill">
              <a:extLst>
                <a:ext uri="{FF2B5EF4-FFF2-40B4-BE49-F238E27FC236}">
                  <a16:creationId xmlns:a16="http://schemas.microsoft.com/office/drawing/2014/main" id="{99187828-E9C8-4B58-B081-22DBE4758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2069" y="297180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55E925-D53D-4391-ADEC-F776C8E86116}"/>
                </a:ext>
              </a:extLst>
            </p:cNvPr>
            <p:cNvSpPr txBox="1"/>
            <p:nvPr/>
          </p:nvSpPr>
          <p:spPr>
            <a:xfrm>
              <a:off x="2406869" y="26827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9527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823E-896C-4D5C-B6A4-3378110C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Transfer: </a:t>
            </a:r>
            <a:r>
              <a:rPr lang="en-US" dirty="0" err="1"/>
              <a:t>Helixdrive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86968-F134-4EAE-A16C-73800E6F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70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FA69F-C0FD-4DF4-82F5-611D1BCA4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3292"/>
            <a:ext cx="4155458" cy="252381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12CC2-3C33-4124-93C3-CFDFF1B26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1181" y="1974074"/>
            <a:ext cx="5332829" cy="4246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AFE858-A9E9-480E-881A-C3751433E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62" y="4610780"/>
            <a:ext cx="3028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82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A182-ACBE-4401-A725-FCEE4B7F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Transfer: </a:t>
            </a:r>
            <a:r>
              <a:rPr lang="en-US" dirty="0" err="1"/>
              <a:t>Helixdrive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7C63E-25CD-4545-B2D3-E3F1D7D2A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7BF3B-8050-4E07-81E0-395E7389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71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CB939-E71E-4570-AEEC-889D84192242}"/>
              </a:ext>
            </a:extLst>
          </p:cNvPr>
          <p:cNvSpPr txBox="1"/>
          <p:nvPr/>
        </p:nvSpPr>
        <p:spPr>
          <a:xfrm>
            <a:off x="457200" y="1611148"/>
            <a:ext cx="8229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mount -t cifs –o rw,vers=2.0,nosetuids,sec=ntlmsspi,user=user1,domain=NIH.gov //helixdrive.nih.gov/group1 /mnt/biowulf_group1</a:t>
            </a:r>
          </a:p>
        </p:txBody>
      </p:sp>
    </p:spTree>
    <p:extLst>
      <p:ext uri="{BB962C8B-B14F-4D97-AF65-F5344CB8AC3E}">
        <p14:creationId xmlns:p14="http://schemas.microsoft.com/office/powerpoint/2010/main" val="13512507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AB7B-3F22-4DBE-881D-B29A8DD7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Transfer: </a:t>
            </a:r>
            <a:r>
              <a:rPr lang="en-US" dirty="0" err="1"/>
              <a:t>rsync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5015-106C-4A49-8521-B8DEE311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run to/from helix.nih.gov</a:t>
            </a:r>
          </a:p>
          <a:p>
            <a:r>
              <a:rPr lang="en-US" dirty="0"/>
              <a:t>Available for Mac, Linux</a:t>
            </a:r>
          </a:p>
          <a:p>
            <a:r>
              <a:rPr lang="en-US" dirty="0"/>
              <a:t>There are </a:t>
            </a:r>
            <a:r>
              <a:rPr lang="en-US" dirty="0" err="1"/>
              <a:t>rsync</a:t>
            </a:r>
            <a:r>
              <a:rPr lang="en-US" dirty="0"/>
              <a:t> wrapper clients for Windows</a:t>
            </a:r>
          </a:p>
          <a:p>
            <a:r>
              <a:rPr lang="en-US" dirty="0"/>
              <a:t>Speed: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moderate</a:t>
            </a:r>
          </a:p>
          <a:p>
            <a:r>
              <a:rPr lang="en-US" dirty="0"/>
              <a:t>Reliability: </a:t>
            </a:r>
            <a:r>
              <a:rPr lang="en-US" dirty="0">
                <a:solidFill>
                  <a:srgbClr val="FF0000"/>
                </a:solidFill>
              </a:rPr>
              <a:t>high</a:t>
            </a:r>
          </a:p>
          <a:p>
            <a:r>
              <a:rPr lang="en-US" dirty="0"/>
              <a:t>Ease: </a:t>
            </a:r>
            <a:r>
              <a:rPr lang="en-US" dirty="0">
                <a:solidFill>
                  <a:srgbClr val="FF0000"/>
                </a:solidFill>
              </a:rPr>
              <a:t>high</a:t>
            </a:r>
            <a:r>
              <a:rPr lang="en-US" dirty="0"/>
              <a:t>/</a:t>
            </a:r>
            <a:r>
              <a:rPr lang="en-US" dirty="0">
                <a:solidFill>
                  <a:schemeClr val="accent1"/>
                </a:solidFill>
              </a:rPr>
              <a:t>low</a:t>
            </a:r>
            <a:r>
              <a:rPr lang="en-US" dirty="0"/>
              <a:t>, depends on OS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E3E39-0D54-4EFC-86E9-0E83A5AC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720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08A6-C909-4E42-8881-50C3D4CD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9B415-1D01-46F4-A6DA-E0BA08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at least 2048 bit encryption</a:t>
            </a:r>
          </a:p>
          <a:p>
            <a:r>
              <a:rPr lang="en-US" dirty="0"/>
              <a:t>Must have a secret passphrase</a:t>
            </a:r>
          </a:p>
          <a:p>
            <a:r>
              <a:rPr lang="en-US" dirty="0"/>
              <a:t>Length beats complexity</a:t>
            </a:r>
          </a:p>
          <a:p>
            <a:r>
              <a:rPr lang="en-US" dirty="0"/>
              <a:t>SSH keys do NOT override AD password expiration and shell locking</a:t>
            </a:r>
          </a:p>
          <a:p>
            <a:r>
              <a:rPr lang="en-US" dirty="0"/>
              <a:t>https://hpc.nih.gov/docs/sshkeys.html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6A97-0CDC-4D1C-B338-5985E345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721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ABD0-1368-4E7F-923B-B50A9566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rsync</a:t>
            </a:r>
            <a:r>
              <a:rPr lang="en-US" dirty="0"/>
              <a:t> Using SSH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421E-F09F-4167-AE0E-E7F3889D3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8E224-4DDA-496F-A5F5-25FB81E6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74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76782-3BED-451E-9283-8070A8F255EE}"/>
              </a:ext>
            </a:extLst>
          </p:cNvPr>
          <p:cNvSpPr txBox="1"/>
          <p:nvPr/>
        </p:nvSpPr>
        <p:spPr>
          <a:xfrm>
            <a:off x="457200" y="1600262"/>
            <a:ext cx="8229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$ rsync -avz -e "ssh -i foo_rsa“ \</a:t>
            </a:r>
          </a:p>
          <a:p>
            <a:r>
              <a:rPr lang="pt-BR" dirty="0">
                <a:latin typeface="Lucida Console" panose="020B0609040504020204" pitchFamily="49" charset="0"/>
              </a:rPr>
              <a:t>  user1@helix.nih.gov:/data/group1/project1 \</a:t>
            </a:r>
            <a:br>
              <a:rPr lang="pt-BR" dirty="0">
                <a:latin typeface="Lucida Console" panose="020B0609040504020204" pitchFamily="49" charset="0"/>
              </a:rPr>
            </a:br>
            <a:r>
              <a:rPr lang="pt-BR" dirty="0">
                <a:latin typeface="Lucida Console" panose="020B0609040504020204" pitchFamily="49" charset="0"/>
              </a:rPr>
              <a:t>  /path/on/desktop/</a:t>
            </a:r>
          </a:p>
        </p:txBody>
      </p:sp>
    </p:spTree>
    <p:extLst>
      <p:ext uri="{BB962C8B-B14F-4D97-AF65-F5344CB8AC3E}">
        <p14:creationId xmlns:p14="http://schemas.microsoft.com/office/powerpoint/2010/main" val="18496969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B853-163E-45C1-9378-66D6D51C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Storage Agents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B48CD-90AF-46B5-86C3-344B69BB1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ssh</a:t>
            </a:r>
            <a:r>
              <a:rPr lang="en-US" dirty="0"/>
              <a:t>-agent (Linux, Mac)</a:t>
            </a:r>
          </a:p>
          <a:p>
            <a:r>
              <a:rPr lang="en-US" dirty="0"/>
              <a:t>pageant (Windows, </a:t>
            </a:r>
            <a:r>
              <a:rPr lang="en-US"/>
              <a:t>with PuTTY)</a:t>
            </a:r>
            <a:endParaRPr lang="en-US" dirty="0"/>
          </a:p>
          <a:p>
            <a:r>
              <a:rPr lang="en-US" dirty="0"/>
              <a:t>Stores private key and passphrase, allows single authentication, multiple connects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568FF-F8D9-4E88-A65A-3723D4FC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403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AB7B-3F22-4DBE-881D-B29A8DD7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Transfer: Globus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5015-106C-4A49-8521-B8DEE311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provided by University of Chicago</a:t>
            </a:r>
          </a:p>
          <a:p>
            <a:r>
              <a:rPr lang="en-US" dirty="0"/>
              <a:t>Requires local client and port availability</a:t>
            </a:r>
          </a:p>
          <a:p>
            <a:r>
              <a:rPr lang="en-US" dirty="0"/>
              <a:t>Available for Windows, Mac, Linux</a:t>
            </a:r>
          </a:p>
          <a:p>
            <a:r>
              <a:rPr lang="en-US" dirty="0"/>
              <a:t>Speed: </a:t>
            </a:r>
            <a:r>
              <a:rPr lang="en-US" dirty="0">
                <a:solidFill>
                  <a:schemeClr val="accent2"/>
                </a:solidFill>
              </a:rPr>
              <a:t>fast</a:t>
            </a:r>
          </a:p>
          <a:p>
            <a:r>
              <a:rPr lang="en-US" dirty="0"/>
              <a:t>Reliability: </a:t>
            </a:r>
            <a:r>
              <a:rPr lang="en-US" dirty="0">
                <a:solidFill>
                  <a:schemeClr val="accent2"/>
                </a:solidFill>
              </a:rPr>
              <a:t>high</a:t>
            </a:r>
          </a:p>
          <a:p>
            <a:r>
              <a:rPr lang="en-US" dirty="0"/>
              <a:t>Ease: </a:t>
            </a:r>
            <a:r>
              <a:rPr lang="en-US" dirty="0">
                <a:solidFill>
                  <a:schemeClr val="accent3"/>
                </a:solidFill>
              </a:rPr>
              <a:t>moderate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E3E39-0D54-4EFC-86E9-0E83A5AC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305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61FD-8BB6-4C70-9EC9-365044EE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Transfer: Globus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29877-34B6-4596-B2C3-388F5B40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77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CEA38-1E59-4072-A6BF-896911D5C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67281"/>
            <a:ext cx="6865802" cy="3574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C0E2FB-95A8-4AA7-9830-939F1AE9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9" y="2627483"/>
            <a:ext cx="6371185" cy="1969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D8ECC-F75C-4EAC-9A22-2B5C0B7CE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0" y="2687878"/>
            <a:ext cx="5122742" cy="2710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B06042-8BA3-4DC7-9B64-AE0378E47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21" y="1558834"/>
            <a:ext cx="8192029" cy="47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6476-F7C4-40C8-9564-AF55C525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Transfer: Globus CLI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759C-689F-44DD-A629-1F1C05752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Takes some doing, but very worth 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be incorporated into batch scripts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58620-7439-41C5-8ED5-07966605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78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FC04F-724A-40F4-8E8D-2B419E85B404}"/>
              </a:ext>
            </a:extLst>
          </p:cNvPr>
          <p:cNvSpPr txBox="1"/>
          <p:nvPr/>
        </p:nvSpPr>
        <p:spPr>
          <a:xfrm>
            <a:off x="457200" y="2352993"/>
            <a:ext cx="82296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Lucida Console" panose="020B0609040504020204" pitchFamily="49" charset="0"/>
              </a:rPr>
              <a:t>[user1]$ globus transfer --recursive --no-verify-checksum \</a:t>
            </a:r>
          </a:p>
          <a:p>
            <a:r>
              <a:rPr lang="pt-BR" sz="1400" dirty="0">
                <a:latin typeface="Lucida Console" panose="020B0609040504020204" pitchFamily="49" charset="0"/>
              </a:rPr>
              <a:t>	d8eb36b6-6d04-11e5-ba46-22000b92c6ec:/path/to/local/dir/ \</a:t>
            </a:r>
          </a:p>
          <a:p>
            <a:r>
              <a:rPr lang="pt-BR" sz="1400" dirty="0">
                <a:latin typeface="Lucida Console" panose="020B0609040504020204" pitchFamily="49" charset="0"/>
              </a:rPr>
              <a:t>	e2620047-6d04-11e5-ba46-22000b92c6ec:/data/group1/project1/ </a:t>
            </a:r>
          </a:p>
          <a:p>
            <a:r>
              <a:rPr lang="pt-BR" sz="1400" dirty="0">
                <a:latin typeface="Lucida Console" panose="020B0609040504020204" pitchFamily="49" charset="0"/>
              </a:rPr>
              <a:t>Message: The transfer has been accepted and a task has been created and queued for execution </a:t>
            </a:r>
          </a:p>
          <a:p>
            <a:r>
              <a:rPr lang="pt-BR" sz="1400" dirty="0">
                <a:latin typeface="Lucida Console" panose="020B0609040504020204" pitchFamily="49" charset="0"/>
              </a:rPr>
              <a:t>Task ID: 6924b21e-f54b-11e6-ba69-22000b9a448b </a:t>
            </a:r>
            <a:endParaRPr lang="nb-NO" sz="14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939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AB7B-3F22-4DBE-881D-B29A8DD7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Transfer: Amazon &amp; Google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5015-106C-4A49-8521-B8DEE311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Cloud-based storage obtained outside of HPC</a:t>
            </a:r>
          </a:p>
          <a:p>
            <a:r>
              <a:rPr lang="en-US" dirty="0"/>
              <a:t>Various clients available</a:t>
            </a:r>
          </a:p>
          <a:p>
            <a:r>
              <a:rPr lang="en-US" dirty="0"/>
              <a:t>Must be run from helix.nih.gov</a:t>
            </a:r>
          </a:p>
          <a:p>
            <a:r>
              <a:rPr lang="en-US" dirty="0"/>
              <a:t>Speed: ?</a:t>
            </a:r>
          </a:p>
          <a:p>
            <a:r>
              <a:rPr lang="en-US" dirty="0"/>
              <a:t>Reliability: ?</a:t>
            </a:r>
          </a:p>
          <a:p>
            <a:r>
              <a:rPr lang="en-US" dirty="0"/>
              <a:t>Ease: </a:t>
            </a:r>
            <a:r>
              <a:rPr lang="en-US" dirty="0">
                <a:solidFill>
                  <a:schemeClr val="accent1"/>
                </a:solidFill>
              </a:rPr>
              <a:t>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E3E39-0D54-4EFC-86E9-0E83A5AC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1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87E-C34E-443B-BC2B-0D030DC5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9BD2-CEA8-4C00-8BE2-D26B5A4F9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 are difficult to find</a:t>
            </a:r>
          </a:p>
          <a:p>
            <a:r>
              <a:rPr lang="en-US" dirty="0"/>
              <a:t>Data becomes lost</a:t>
            </a:r>
          </a:p>
          <a:p>
            <a:r>
              <a:rPr lang="en-US" dirty="0"/>
              <a:t>Traversing data is very slow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C2227-6221-408A-85E2-D480ECC0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EC5CF-D4B7-41A4-BA63-752E8C5E94E9}"/>
              </a:ext>
            </a:extLst>
          </p:cNvPr>
          <p:cNvSpPr txBox="1"/>
          <p:nvPr/>
        </p:nvSpPr>
        <p:spPr>
          <a:xfrm>
            <a:off x="457200" y="3601237"/>
            <a:ext cx="82296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[user1]$ time </a:t>
            </a:r>
            <a:r>
              <a:rPr lang="en-US" dirty="0">
                <a:latin typeface="Lucida Console" panose="020B0609040504020204" pitchFamily="49" charset="0"/>
              </a:rPr>
              <a:t>ls /data/group1/working/output</a:t>
            </a:r>
          </a:p>
          <a:p>
            <a:r>
              <a:rPr lang="en-US" dirty="0">
                <a:latin typeface="Lucida Console" panose="020B0609040504020204" pitchFamily="49" charset="0"/>
              </a:rPr>
              <a:t>real    23m5.003s</a:t>
            </a:r>
          </a:p>
          <a:p>
            <a:r>
              <a:rPr lang="en-US" dirty="0">
                <a:latin typeface="Lucida Console" panose="020B0609040504020204" pitchFamily="49" charset="0"/>
              </a:rPr>
              <a:t>user    0m7.603s</a:t>
            </a:r>
          </a:p>
          <a:p>
            <a:r>
              <a:rPr lang="en-US" dirty="0">
                <a:latin typeface="Lucida Console" panose="020B0609040504020204" pitchFamily="49" charset="0"/>
              </a:rPr>
              <a:t>sys     0m3.022s</a:t>
            </a:r>
          </a:p>
          <a:p>
            <a:r>
              <a:rPr lang="pt-BR" dirty="0">
                <a:latin typeface="Lucida Console" panose="020B0609040504020204" pitchFamily="49" charset="0"/>
              </a:rPr>
              <a:t>[user1]$ ls /data/group1/working/output | wc -l</a:t>
            </a:r>
          </a:p>
          <a:p>
            <a:r>
              <a:rPr lang="pt-BR" dirty="0">
                <a:latin typeface="Lucida Console" panose="020B0609040504020204" pitchFamily="49" charset="0"/>
              </a:rPr>
              <a:t>1500100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86314F-CDCF-4D90-A3C8-1580B400547E}"/>
              </a:ext>
            </a:extLst>
          </p:cNvPr>
          <p:cNvGrpSpPr/>
          <p:nvPr/>
        </p:nvGrpSpPr>
        <p:grpSpPr>
          <a:xfrm>
            <a:off x="7561817" y="3863181"/>
            <a:ext cx="914400" cy="1203435"/>
            <a:chOff x="646386" y="2682765"/>
            <a:chExt cx="914400" cy="1203435"/>
          </a:xfrm>
        </p:grpSpPr>
        <p:pic>
          <p:nvPicPr>
            <p:cNvPr id="7" name="Graphic 6" descr="Sad face with solid fill">
              <a:extLst>
                <a:ext uri="{FF2B5EF4-FFF2-40B4-BE49-F238E27FC236}">
                  <a16:creationId xmlns:a16="http://schemas.microsoft.com/office/drawing/2014/main" id="{52F7CC0E-6B9E-4551-9640-6457FAACA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386" y="297180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95298F-7CF6-4C1D-8A24-44C77C8F0908}"/>
                </a:ext>
              </a:extLst>
            </p:cNvPr>
            <p:cNvSpPr txBox="1"/>
            <p:nvPr/>
          </p:nvSpPr>
          <p:spPr>
            <a:xfrm>
              <a:off x="951186" y="26827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9328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E0D1-AFBB-4871-A077-52A4641B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Transfer: Google Cloud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05187-96DC-4BED-A2CF-BBFEEAFC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80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EB769-5BBF-4BAF-8200-F2D7FA297D9F}"/>
              </a:ext>
            </a:extLst>
          </p:cNvPr>
          <p:cNvSpPr txBox="1"/>
          <p:nvPr/>
        </p:nvSpPr>
        <p:spPr>
          <a:xfrm>
            <a:off x="457200" y="2480512"/>
            <a:ext cx="82296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anose="020B0609040504020204" pitchFamily="49" charset="0"/>
              </a:rPr>
              <a:t>[user1@helix ~]$ module load google-cloud-</a:t>
            </a:r>
            <a:r>
              <a:rPr lang="en-US" sz="1400" dirty="0" err="1">
                <a:latin typeface="Lucida Console" panose="020B0609040504020204" pitchFamily="49" charset="0"/>
              </a:rPr>
              <a:t>sdk</a:t>
            </a:r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sz="1400" dirty="0">
                <a:latin typeface="Lucida Console" panose="020B0609040504020204" pitchFamily="49" charset="0"/>
              </a:rPr>
              <a:t>[user1@helix ~]$ </a:t>
            </a:r>
            <a:r>
              <a:rPr lang="en-US" sz="1400" dirty="0" err="1">
                <a:latin typeface="Lucida Console" panose="020B0609040504020204" pitchFamily="49" charset="0"/>
              </a:rPr>
              <a:t>gcloud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sz="1400" dirty="0" err="1">
                <a:latin typeface="Lucida Console" panose="020B0609040504020204" pitchFamily="49" charset="0"/>
              </a:rPr>
              <a:t>init</a:t>
            </a:r>
            <a:endParaRPr lang="en-US" sz="1400" dirty="0">
              <a:latin typeface="Lucida Console" panose="020B0609040504020204" pitchFamily="49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01E637-19C2-465B-AB8F-B56699DEF7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3474422"/>
            <a:ext cx="82296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>
                <a:latin typeface="Lucida Console" panose="020B0609040504020204" pitchFamily="49" charset="0"/>
              </a:rPr>
              <a:t>[user1@helix ~]$ </a:t>
            </a:r>
            <a:r>
              <a:rPr lang="en-US" sz="1400" dirty="0" err="1">
                <a:latin typeface="Lucida Console" panose="020B0609040504020204" pitchFamily="49" charset="0"/>
              </a:rPr>
              <a:t>gsutil</a:t>
            </a:r>
            <a:r>
              <a:rPr lang="en-US" sz="1400" dirty="0">
                <a:latin typeface="Lucida Console" panose="020B0609040504020204" pitchFamily="49" charset="0"/>
              </a:rPr>
              <a:t> -m cp gs://my_bucket/* /data/group1/project3/.</a:t>
            </a:r>
            <a:endParaRPr lang="nb-NO" sz="1400" dirty="0">
              <a:latin typeface="Lucida Console" panose="020B0609040504020204" pitchFamily="49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5F55C5-1DF0-43A1-9377-715CBBEE9E07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https://cloud.google.com/storage/docs/gsutil</a:t>
            </a:r>
          </a:p>
        </p:txBody>
      </p:sp>
    </p:spTree>
    <p:extLst>
      <p:ext uri="{BB962C8B-B14F-4D97-AF65-F5344CB8AC3E}">
        <p14:creationId xmlns:p14="http://schemas.microsoft.com/office/powerpoint/2010/main" val="6419223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F10F-E742-4E18-B606-56EDBDB7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Transfer: Google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E6938-B7DB-4DFE-8696-32CAD08E3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gdrive</a:t>
            </a:r>
            <a:r>
              <a:rPr lang="en-US" dirty="0"/>
              <a:t> can automate transfers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7609C-B1FE-4574-8598-AA9603C5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81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7A73A-BAE9-4EB0-8088-57DF81D70871}"/>
              </a:ext>
            </a:extLst>
          </p:cNvPr>
          <p:cNvSpPr txBox="1"/>
          <p:nvPr/>
        </p:nvSpPr>
        <p:spPr>
          <a:xfrm>
            <a:off x="457200" y="2413337"/>
            <a:ext cx="82296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anose="020B0609040504020204" pitchFamily="49" charset="0"/>
              </a:rPr>
              <a:t>[user1@helix ~]$ module load </a:t>
            </a:r>
            <a:r>
              <a:rPr lang="en-US" sz="1400" dirty="0" err="1">
                <a:latin typeface="Lucida Console" panose="020B0609040504020204" pitchFamily="49" charset="0"/>
              </a:rPr>
              <a:t>gdrive</a:t>
            </a:r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sz="1400" dirty="0">
                <a:latin typeface="Lucida Console" panose="020B0609040504020204" pitchFamily="49" charset="0"/>
              </a:rPr>
              <a:t>[+] Loading </a:t>
            </a:r>
            <a:r>
              <a:rPr lang="en-US" sz="1400" dirty="0" err="1">
                <a:latin typeface="Lucida Console" panose="020B0609040504020204" pitchFamily="49" charset="0"/>
              </a:rPr>
              <a:t>gdrive</a:t>
            </a:r>
            <a:r>
              <a:rPr lang="en-US" sz="1400" dirty="0">
                <a:latin typeface="Lucida Console" panose="020B0609040504020204" pitchFamily="49" charset="0"/>
              </a:rPr>
              <a:t> 2.1.0 on helix.nih.gov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[user1@helix ~]$ </a:t>
            </a:r>
            <a:r>
              <a:rPr lang="en-US" sz="1400" dirty="0" err="1">
                <a:latin typeface="Lucida Console" panose="020B0609040504020204" pitchFamily="49" charset="0"/>
              </a:rPr>
              <a:t>gdrive</a:t>
            </a:r>
            <a:r>
              <a:rPr lang="en-US" sz="1400" dirty="0">
                <a:latin typeface="Lucida Console" panose="020B0609040504020204" pitchFamily="49" charset="0"/>
              </a:rPr>
              <a:t> download 1YQI2m_403yq-TLxJ1QHtkzKE7_c_9Gal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Authentication needed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Go to the following </a:t>
            </a:r>
            <a:r>
              <a:rPr lang="en-US" sz="1400" dirty="0" err="1">
                <a:latin typeface="Lucida Console" panose="020B0609040504020204" pitchFamily="49" charset="0"/>
              </a:rPr>
              <a:t>url</a:t>
            </a:r>
            <a:r>
              <a:rPr lang="en-US" sz="1400" dirty="0">
                <a:latin typeface="Lucida Console" panose="020B0609040504020204" pitchFamily="49" charset="0"/>
              </a:rPr>
              <a:t> in your browser: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https://accounts.google.com/o/oauth2/</a:t>
            </a:r>
          </a:p>
          <a:p>
            <a:r>
              <a:rPr lang="en-US" sz="1400" dirty="0" err="1">
                <a:latin typeface="Lucida Console" panose="020B0609040504020204" pitchFamily="49" charset="0"/>
              </a:rPr>
              <a:t>auth?access_type</a:t>
            </a:r>
            <a:r>
              <a:rPr lang="en-US" sz="1400" dirty="0">
                <a:latin typeface="Lucida Console" panose="020B0609040504020204" pitchFamily="49" charset="0"/>
              </a:rPr>
              <a:t>=</a:t>
            </a:r>
            <a:r>
              <a:rPr lang="en-US" sz="1400" dirty="0" err="1">
                <a:latin typeface="Lucida Console" panose="020B0609040504020204" pitchFamily="49" charset="0"/>
              </a:rPr>
              <a:t>offline&amp;client_id</a:t>
            </a:r>
            <a:r>
              <a:rPr lang="en-US" sz="1400" dirty="0">
                <a:latin typeface="Lucida Console" panose="020B0609040504020204" pitchFamily="49" charset="0"/>
              </a:rPr>
              <a:t>=...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Enter verification code: ...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Downloading cloudfile.zip -&gt; cloudfile.zip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Downloaded 1YQI2m_403yq-TLxJ1QHtkzKE7_c_9Gal at 86.0 MB/s, total 23.6 GB</a:t>
            </a:r>
          </a:p>
        </p:txBody>
      </p:sp>
    </p:spTree>
    <p:extLst>
      <p:ext uri="{BB962C8B-B14F-4D97-AF65-F5344CB8AC3E}">
        <p14:creationId xmlns:p14="http://schemas.microsoft.com/office/powerpoint/2010/main" val="21824463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D65-DDA2-49E4-906E-6DA74774E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Transfer: Amazon 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1C5D-3EF7-4990-8071-DEB6B98DF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https://docs.aws.amazon.com/cli/latest/reference/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C5CCB-022F-4122-BB53-1E757FB7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82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35C60-689C-409E-AC74-4855672F2A40}"/>
              </a:ext>
            </a:extLst>
          </p:cNvPr>
          <p:cNvSpPr txBox="1"/>
          <p:nvPr/>
        </p:nvSpPr>
        <p:spPr>
          <a:xfrm>
            <a:off x="457200" y="2333605"/>
            <a:ext cx="82296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panose="020B0609040504020204" pitchFamily="49" charset="0"/>
              </a:rPr>
              <a:t>[user1@helix ~]$ module load </a:t>
            </a:r>
            <a:r>
              <a:rPr lang="en-US" sz="1400" dirty="0" err="1">
                <a:latin typeface="Lucida Console" panose="020B0609040504020204" pitchFamily="49" charset="0"/>
              </a:rPr>
              <a:t>aws</a:t>
            </a:r>
            <a:endParaRPr lang="en-US" sz="1400" dirty="0">
              <a:latin typeface="Lucida Console" panose="020B0609040504020204" pitchFamily="49" charset="0"/>
            </a:endParaRPr>
          </a:p>
          <a:p>
            <a:r>
              <a:rPr lang="en-US" sz="1400" dirty="0">
                <a:latin typeface="Lucida Console" panose="020B0609040504020204" pitchFamily="49" charset="0"/>
              </a:rPr>
              <a:t>[user1@helix ~]$ </a:t>
            </a:r>
            <a:r>
              <a:rPr lang="en-US" sz="1400" dirty="0" err="1">
                <a:latin typeface="Lucida Console" panose="020B0609040504020204" pitchFamily="49" charset="0"/>
              </a:rPr>
              <a:t>aws</a:t>
            </a:r>
            <a:r>
              <a:rPr lang="en-US" sz="1400" dirty="0">
                <a:latin typeface="Lucida Console" panose="020B0609040504020204" pitchFamily="49" charset="0"/>
              </a:rPr>
              <a:t> s3 cp /data/group1/project2 \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  s3://mybucket/myfolder –recursive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[user1@helix ~]$ cd /data/group1/project3</a:t>
            </a:r>
          </a:p>
          <a:p>
            <a:r>
              <a:rPr lang="en-US" sz="1400" dirty="0">
                <a:latin typeface="Lucida Console" panose="020B0609040504020204" pitchFamily="49" charset="0"/>
              </a:rPr>
              <a:t>[user1@helix project3]$ </a:t>
            </a:r>
            <a:r>
              <a:rPr lang="en-US" sz="1400" dirty="0" err="1">
                <a:latin typeface="Lucida Console" panose="020B0609040504020204" pitchFamily="49" charset="0"/>
              </a:rPr>
              <a:t>aws</a:t>
            </a:r>
            <a:r>
              <a:rPr lang="en-US" sz="1400" dirty="0">
                <a:latin typeface="Lucida Console" panose="020B0609040504020204" pitchFamily="49" charset="0"/>
              </a:rPr>
              <a:t> s3 sync s3://mybucket/project3 project3</a:t>
            </a:r>
          </a:p>
        </p:txBody>
      </p:sp>
    </p:spTree>
    <p:extLst>
      <p:ext uri="{BB962C8B-B14F-4D97-AF65-F5344CB8AC3E}">
        <p14:creationId xmlns:p14="http://schemas.microsoft.com/office/powerpoint/2010/main" val="15554494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3B9A-1A8F-4492-A939-2F2CD785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AND DATA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861F0-0AB6-4B06-8DD9-97ED2C1A6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78B9F-951C-47B4-8AD7-47B8E46E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806" y="435292"/>
            <a:ext cx="4932907" cy="34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054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0CD2-0349-4E85-9B57-1B135EC1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FE850-850C-4BDB-ABAC-8458733B4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has access to what?</a:t>
            </a:r>
          </a:p>
          <a:p>
            <a:r>
              <a:rPr lang="en-US" dirty="0"/>
              <a:t>Is the data being maintained?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182C7-DB02-4045-BD61-508F8D08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84</a:t>
            </a:fld>
            <a:endParaRPr lang="en-US" dirty="0"/>
          </a:p>
        </p:txBody>
      </p:sp>
      <p:pic>
        <p:nvPicPr>
          <p:cNvPr id="2050" name="Picture 2" descr="Image result for group communication">
            <a:extLst>
              <a:ext uri="{FF2B5EF4-FFF2-40B4-BE49-F238E27FC236}">
                <a16:creationId xmlns:a16="http://schemas.microsoft.com/office/drawing/2014/main" id="{7DAAF135-644F-4713-8ED2-99887EAD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2868749"/>
            <a:ext cx="3257414" cy="325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6800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254A-B5F6-4614-8D4D-BDDAD2D6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Owner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13888-B900-49F4-8925-E3CA506D6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group owner has the responsibility of managing members and permissions</a:t>
            </a:r>
          </a:p>
          <a:p>
            <a:r>
              <a:rPr lang="en-US" dirty="0"/>
              <a:t>Can authorize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15788-B05C-4439-A21B-1C66FDC0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85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79339-8F92-4D94-B5BC-9559F557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069" y="3559900"/>
            <a:ext cx="4061868" cy="232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523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2329-2086-45FC-B72B-3270435E7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Lifecycle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4BB26-8323-4C76-A7BF-EE9B5E01A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 do when a user leaves?</a:t>
            </a:r>
          </a:p>
          <a:p>
            <a:r>
              <a:rPr lang="en-US" dirty="0"/>
              <a:t>Long-term archive?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F4E35-502A-4685-AD83-E6734B99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86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5FD761-6BF9-4359-A050-9A89AFD66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19" b="24058"/>
          <a:stretch/>
        </p:blipFill>
        <p:spPr>
          <a:xfrm>
            <a:off x="2393769" y="3178629"/>
            <a:ext cx="5715000" cy="246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704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4FBD-B563-480C-A25F-E136EF5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5F01-42C6-4BED-A2A0-C15ABE4D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plan or projection of what data is needed and what will be generated</a:t>
            </a:r>
          </a:p>
          <a:p>
            <a:r>
              <a:rPr lang="en-US" dirty="0"/>
              <a:t>Have a rough idea of scale (100GB? 100TB?)</a:t>
            </a:r>
          </a:p>
          <a:p>
            <a:r>
              <a:rPr lang="en-US" dirty="0"/>
              <a:t>How long will data be needed?</a:t>
            </a:r>
          </a:p>
          <a:p>
            <a:r>
              <a:rPr lang="en-US" dirty="0"/>
              <a:t>Who should have access?</a:t>
            </a:r>
          </a:p>
          <a:p>
            <a:r>
              <a:rPr lang="en-US" dirty="0"/>
              <a:t>Who has management responsibility?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974BB-B6B1-4AE6-B61C-2D8DCB33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089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49F4-F447-4264-A86B-09D489E5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Data Lifecyle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316EC-4504-4AE2-BF5C-20CB1096E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ultimately owned by PI</a:t>
            </a:r>
          </a:p>
          <a:p>
            <a:r>
              <a:rPr lang="en-US" dirty="0"/>
              <a:t>When an account is deleted, the data is kept for </a:t>
            </a:r>
            <a:r>
              <a:rPr lang="en-US" b="1" dirty="0"/>
              <a:t>six months, then deleted</a:t>
            </a:r>
          </a:p>
          <a:p>
            <a:r>
              <a:rPr lang="en-US" dirty="0"/>
              <a:t>The PI is alerted with options</a:t>
            </a:r>
          </a:p>
          <a:p>
            <a:pPr lvl="1"/>
            <a:r>
              <a:rPr lang="en-US" dirty="0"/>
              <a:t>Change permissions (in shared /data directory)</a:t>
            </a:r>
          </a:p>
          <a:p>
            <a:pPr lvl="1"/>
            <a:r>
              <a:rPr lang="en-US" dirty="0"/>
              <a:t>Merge into another directory</a:t>
            </a:r>
          </a:p>
          <a:p>
            <a:pPr lvl="1"/>
            <a:r>
              <a:rPr lang="en-US" dirty="0"/>
              <a:t>Transfer the contents (size-dependent)</a:t>
            </a:r>
          </a:p>
          <a:p>
            <a:pPr lvl="1"/>
            <a:r>
              <a:rPr lang="en-US" dirty="0"/>
              <a:t>Delete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265DC-0C81-46F1-AD2D-02255820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3182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  Comments?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DA393-141D-4744-B0F2-6017BE2E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89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6581" y="1743384"/>
            <a:ext cx="775616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0" dirty="0" err="1"/>
              <a:t>staff@hpc.nih.gov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3422650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3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C3F8-DC9A-466B-8AE8-BBF67AE5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502C3-1C2C-4E7D-98B8-5571B492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not enough storage to hold all our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018A7-11D7-4F7B-AFCA-B73A1964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917A8-4D83-9444-B70C-EC5A928F79C8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3F672-8387-4E41-91DA-8B7AC06C1B8D}"/>
              </a:ext>
            </a:extLst>
          </p:cNvPr>
          <p:cNvSpPr txBox="1"/>
          <p:nvPr/>
        </p:nvSpPr>
        <p:spPr>
          <a:xfrm>
            <a:off x="457200" y="2783583"/>
            <a:ext cx="8229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latin typeface="Lucida Console" panose="020B0609040504020204" pitchFamily="49" charset="0"/>
              </a:rPr>
              <a:t>[user3]$ </a:t>
            </a:r>
            <a:r>
              <a:rPr lang="en-US" dirty="0">
                <a:latin typeface="Lucida Console" panose="020B0609040504020204" pitchFamily="49" charset="0"/>
              </a:rPr>
              <a:t>./run_script.sh</a:t>
            </a:r>
            <a:endParaRPr lang="pt-BR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run_script.sh: write error: Disk quota exceeded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663D91-434F-4F9F-8B57-DE7903DF089B}"/>
              </a:ext>
            </a:extLst>
          </p:cNvPr>
          <p:cNvGrpSpPr/>
          <p:nvPr/>
        </p:nvGrpSpPr>
        <p:grpSpPr>
          <a:xfrm>
            <a:off x="4114800" y="3848912"/>
            <a:ext cx="914400" cy="1203435"/>
            <a:chOff x="3554638" y="2682765"/>
            <a:chExt cx="914400" cy="1203435"/>
          </a:xfrm>
        </p:grpSpPr>
        <p:pic>
          <p:nvPicPr>
            <p:cNvPr id="7" name="Graphic 6" descr="Sad face with solid fill">
              <a:extLst>
                <a:ext uri="{FF2B5EF4-FFF2-40B4-BE49-F238E27FC236}">
                  <a16:creationId xmlns:a16="http://schemas.microsoft.com/office/drawing/2014/main" id="{CF638775-C91E-475F-AA72-E8350F670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54638" y="297180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75BADD-2233-456A-9E14-EDFD7D14E02F}"/>
                </a:ext>
              </a:extLst>
            </p:cNvPr>
            <p:cNvSpPr txBox="1"/>
            <p:nvPr/>
          </p:nvSpPr>
          <p:spPr>
            <a:xfrm>
              <a:off x="3859438" y="26827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905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25032</TotalTime>
  <Words>4480</Words>
  <Application>Microsoft Office PowerPoint</Application>
  <PresentationFormat>On-screen Show (4:3)</PresentationFormat>
  <Paragraphs>830</Paragraphs>
  <Slides>89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Arial</vt:lpstr>
      <vt:lpstr>Calibri</vt:lpstr>
      <vt:lpstr>Calibri Light</vt:lpstr>
      <vt:lpstr>Lucida Console</vt:lpstr>
      <vt:lpstr>Office Theme</vt:lpstr>
      <vt:lpstr>Custom Design</vt:lpstr>
      <vt:lpstr>Data Management: Best Practices for Groups</vt:lpstr>
      <vt:lpstr>Outline</vt:lpstr>
      <vt:lpstr>Purpose of Group and Shared Data</vt:lpstr>
      <vt:lpstr>Group</vt:lpstr>
      <vt:lpstr>Problem 1</vt:lpstr>
      <vt:lpstr>Problem 2</vt:lpstr>
      <vt:lpstr>Problem 3</vt:lpstr>
      <vt:lpstr>Problem 4</vt:lpstr>
      <vt:lpstr>Problem 5</vt:lpstr>
      <vt:lpstr>FUNDAMENTALS</vt:lpstr>
      <vt:lpstr>UNIX Account</vt:lpstr>
      <vt:lpstr>UNIX Files</vt:lpstr>
      <vt:lpstr>UNIX mask</vt:lpstr>
      <vt:lpstr>UNIX File Permissions</vt:lpstr>
      <vt:lpstr>UNIX Directory Permissions</vt:lpstr>
      <vt:lpstr>UNIX Groups</vt:lpstr>
      <vt:lpstr>UNIX Groups</vt:lpstr>
      <vt:lpstr>UNIX Groups</vt:lpstr>
      <vt:lpstr>UNIX Groups</vt:lpstr>
      <vt:lpstr>Sharing Files</vt:lpstr>
      <vt:lpstr>Shared Data Directories</vt:lpstr>
      <vt:lpstr>Group Sharing</vt:lpstr>
      <vt:lpstr>Changing group</vt:lpstr>
      <vt:lpstr>Shared Data Directories</vt:lpstr>
      <vt:lpstr>Shared Data Directories</vt:lpstr>
      <vt:lpstr>MAINTENANCE</vt:lpstr>
      <vt:lpstr>Changing Permissions</vt:lpstr>
      <vt:lpstr>Generic shared /data</vt:lpstr>
      <vt:lpstr>Problem 1: umask</vt:lpstr>
      <vt:lpstr>Problem 2: stickybit</vt:lpstr>
      <vt:lpstr>Problem 3: sbatch options</vt:lpstr>
      <vt:lpstr>Problem 3: sbatch options</vt:lpstr>
      <vt:lpstr>Set mask to 007</vt:lpstr>
      <vt:lpstr>Shared Data Directories and ACLs</vt:lpstr>
      <vt:lpstr>ACLs</vt:lpstr>
      <vt:lpstr>Setting ACL with setfacl</vt:lpstr>
      <vt:lpstr>ACLs override group permissions</vt:lpstr>
      <vt:lpstr>Effect of chmod</vt:lpstr>
      <vt:lpstr>Multiple ACs per file</vt:lpstr>
      <vt:lpstr>Copying ACLs to new files</vt:lpstr>
      <vt:lpstr>Propagate ACLs By Default</vt:lpstr>
      <vt:lpstr>Propagate ACLs By Default</vt:lpstr>
      <vt:lpstr>Default ACLs supersede umask</vt:lpstr>
      <vt:lpstr>Shared /data directory</vt:lpstr>
      <vt:lpstr>Ongoing Maintenance</vt:lpstr>
      <vt:lpstr>find … -exec chmod</vt:lpstr>
      <vt:lpstr>find … -exec setfacl</vt:lpstr>
      <vt:lpstr>Carefully find</vt:lpstr>
      <vt:lpstr>find … -exec chmod</vt:lpstr>
      <vt:lpstr>Targeted setfacl</vt:lpstr>
      <vt:lpstr>Targeted setfacl</vt:lpstr>
      <vt:lpstr>Targeted setfacl</vt:lpstr>
      <vt:lpstr>Index projects</vt:lpstr>
      <vt:lpstr>updatedb and locate</vt:lpstr>
      <vt:lpstr>ORGANIZATION AND MONITORING</vt:lpstr>
      <vt:lpstr>Setting Boundaries</vt:lpstr>
      <vt:lpstr>Organize Files</vt:lpstr>
      <vt:lpstr>Metadata</vt:lpstr>
      <vt:lpstr>Segregate by expected lifetime</vt:lpstr>
      <vt:lpstr>Dashboard</vt:lpstr>
      <vt:lpstr>checkquota</vt:lpstr>
      <vt:lpstr>FILE TRANSFER AND ARCHIVING</vt:lpstr>
      <vt:lpstr>Compression</vt:lpstr>
      <vt:lpstr>Compression Algorithms</vt:lpstr>
      <vt:lpstr>Compress Limitations</vt:lpstr>
      <vt:lpstr>Compress Projects</vt:lpstr>
      <vt:lpstr>Archiving Data</vt:lpstr>
      <vt:lpstr>Push to Object Storage</vt:lpstr>
      <vt:lpstr>Transfer: Helixdrive</vt:lpstr>
      <vt:lpstr>Transfer: Helixdrive</vt:lpstr>
      <vt:lpstr>Transfer: Helixdrive</vt:lpstr>
      <vt:lpstr>Transfer: rsync</vt:lpstr>
      <vt:lpstr>SSH Keys</vt:lpstr>
      <vt:lpstr>rsync Using SSH Keys</vt:lpstr>
      <vt:lpstr>Key Storage Agents</vt:lpstr>
      <vt:lpstr>Transfer: Globus</vt:lpstr>
      <vt:lpstr>Transfer: Globus</vt:lpstr>
      <vt:lpstr>Transfer: Globus CLI</vt:lpstr>
      <vt:lpstr>Transfer: Amazon &amp; Google Cloud</vt:lpstr>
      <vt:lpstr>Transfer: Google Cloud</vt:lpstr>
      <vt:lpstr>Transfer: Google Drive</vt:lpstr>
      <vt:lpstr>Transfer: Amazon Web Services</vt:lpstr>
      <vt:lpstr>GROUP AND DATA MANAGEMENT</vt:lpstr>
      <vt:lpstr>Group Communication</vt:lpstr>
      <vt:lpstr>Group Owner</vt:lpstr>
      <vt:lpstr>Group Lifecycle Plan</vt:lpstr>
      <vt:lpstr>Data Management Plan</vt:lpstr>
      <vt:lpstr>HPC Data Lifecyle Policies</vt:lpstr>
      <vt:lpstr>Questions?  Comments?</vt:lpstr>
    </vt:vector>
  </TitlesOfParts>
  <Company>National Institutes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Bash Shell Scripting for Helix and Biowulf</dc:title>
  <dc:creator>David Hoover</dc:creator>
  <cp:lastModifiedBy>Hoover, David (NIH/CIT) [E]</cp:lastModifiedBy>
  <cp:revision>532</cp:revision>
  <dcterms:created xsi:type="dcterms:W3CDTF">2013-01-08T20:16:49Z</dcterms:created>
  <dcterms:modified xsi:type="dcterms:W3CDTF">2019-05-07T12:10:10Z</dcterms:modified>
</cp:coreProperties>
</file>