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83" r:id="rId4"/>
    <p:sldId id="258" r:id="rId5"/>
    <p:sldId id="266" r:id="rId6"/>
    <p:sldId id="267" r:id="rId7"/>
    <p:sldId id="269" r:id="rId8"/>
    <p:sldId id="261" r:id="rId9"/>
    <p:sldId id="262" r:id="rId10"/>
    <p:sldId id="263" r:id="rId11"/>
    <p:sldId id="264" r:id="rId12"/>
    <p:sldId id="279" r:id="rId13"/>
    <p:sldId id="276" r:id="rId14"/>
    <p:sldId id="299" r:id="rId15"/>
    <p:sldId id="277" r:id="rId16"/>
    <p:sldId id="272" r:id="rId17"/>
    <p:sldId id="271" r:id="rId18"/>
    <p:sldId id="273" r:id="rId19"/>
    <p:sldId id="270" r:id="rId20"/>
    <p:sldId id="278" r:id="rId21"/>
    <p:sldId id="280" r:id="rId22"/>
    <p:sldId id="281" r:id="rId23"/>
    <p:sldId id="282" r:id="rId24"/>
    <p:sldId id="274" r:id="rId25"/>
    <p:sldId id="275" r:id="rId26"/>
    <p:sldId id="287" r:id="rId27"/>
    <p:sldId id="284" r:id="rId28"/>
    <p:sldId id="285" r:id="rId29"/>
    <p:sldId id="286" r:id="rId30"/>
    <p:sldId id="288" r:id="rId31"/>
    <p:sldId id="289" r:id="rId32"/>
    <p:sldId id="296" r:id="rId33"/>
    <p:sldId id="290" r:id="rId34"/>
    <p:sldId id="291" r:id="rId35"/>
    <p:sldId id="292" r:id="rId36"/>
    <p:sldId id="293" r:id="rId37"/>
    <p:sldId id="294" r:id="rId38"/>
    <p:sldId id="295" r:id="rId39"/>
    <p:sldId id="298" r:id="rId40"/>
    <p:sldId id="297" r:id="rId4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1254A94C-B31E-EE4B-93D4-E27847E0CD4B}">
          <p14:sldIdLst>
            <p14:sldId id="256"/>
            <p14:sldId id="257"/>
            <p14:sldId id="283"/>
            <p14:sldId id="258"/>
            <p14:sldId id="266"/>
            <p14:sldId id="267"/>
            <p14:sldId id="269"/>
          </p14:sldIdLst>
        </p14:section>
        <p14:section name="Basic Usage" id="{24B6E686-1954-D24B-BB92-57F8A85CAFD9}">
          <p14:sldIdLst>
            <p14:sldId id="261"/>
            <p14:sldId id="262"/>
            <p14:sldId id="263"/>
            <p14:sldId id="264"/>
            <p14:sldId id="279"/>
            <p14:sldId id="276"/>
            <p14:sldId id="299"/>
          </p14:sldIdLst>
        </p14:section>
        <p14:section name="Changes" id="{418D9915-A79C-A048-845C-A750F3E5557C}">
          <p14:sldIdLst>
            <p14:sldId id="277"/>
            <p14:sldId id="272"/>
            <p14:sldId id="271"/>
            <p14:sldId id="273"/>
          </p14:sldIdLst>
        </p14:section>
        <p14:section name="New options" id="{EC66DE9B-DC4F-6849-B280-0B2DFE219131}">
          <p14:sldIdLst>
            <p14:sldId id="270"/>
            <p14:sldId id="278"/>
            <p14:sldId id="280"/>
            <p14:sldId id="281"/>
            <p14:sldId id="282"/>
          </p14:sldIdLst>
        </p14:section>
        <p14:section name="Losses" id="{A345AE33-CF2D-A44F-A98B-41F9F9589877}">
          <p14:sldIdLst>
            <p14:sldId id="274"/>
            <p14:sldId id="275"/>
            <p14:sldId id="287"/>
          </p14:sldIdLst>
        </p14:section>
        <p14:section name="Examples" id="{14C8B2EB-747E-4441-B8F3-E7D119A86EFC}">
          <p14:sldIdLst>
            <p14:sldId id="284"/>
            <p14:sldId id="285"/>
            <p14:sldId id="286"/>
            <p14:sldId id="288"/>
            <p14:sldId id="289"/>
          </p14:sldIdLst>
        </p14:section>
        <p14:section name="details" id="{9F0D2DC3-CF1D-6940-9EE1-B52E62BF9411}">
          <p14:sldIdLst>
            <p14:sldId id="296"/>
            <p14:sldId id="290"/>
            <p14:sldId id="291"/>
          </p14:sldIdLst>
        </p14:section>
        <p14:section name="complex examples" id="{E6DE0D9D-B1C3-D645-90B2-CC06EA9F7851}">
          <p14:sldIdLst>
            <p14:sldId id="292"/>
            <p14:sldId id="293"/>
            <p14:sldId id="294"/>
            <p14:sldId id="295"/>
            <p14:sldId id="298"/>
            <p14:sldId id="2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5"/>
  </p:normalViewPr>
  <p:slideViewPr>
    <p:cSldViewPr snapToGrid="0" snapToObjects="1">
      <p:cViewPr varScale="1">
        <p:scale>
          <a:sx n="106" d="100"/>
          <a:sy n="106" d="100"/>
        </p:scale>
        <p:origin x="17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190-3252-2A45-87ED-9C1F6310A1AD}" type="datetimeFigureOut">
              <a:rPr lang="en-US" smtClean="0"/>
              <a:t>4/22/21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33A4-2FCA-8B47-98FA-6F11A2FF1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93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190-3252-2A45-87ED-9C1F6310A1AD}" type="datetimeFigureOut">
              <a:rPr lang="en-US" smtClean="0"/>
              <a:t>4/22/21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33A4-2FCA-8B47-98FA-6F11A2FF1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808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190-3252-2A45-87ED-9C1F6310A1AD}" type="datetimeFigureOut">
              <a:rPr lang="en-US" smtClean="0"/>
              <a:t>4/22/21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33A4-2FCA-8B47-98FA-6F11A2FF1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1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190-3252-2A45-87ED-9C1F6310A1AD}" type="datetimeFigureOut">
              <a:rPr lang="en-US" smtClean="0"/>
              <a:t>4/22/21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33A4-2FCA-8B47-98FA-6F11A2FF1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228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190-3252-2A45-87ED-9C1F6310A1AD}" type="datetimeFigureOut">
              <a:rPr lang="en-US" smtClean="0"/>
              <a:t>4/22/21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33A4-2FCA-8B47-98FA-6F11A2FF1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5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190-3252-2A45-87ED-9C1F6310A1AD}" type="datetimeFigureOut">
              <a:rPr lang="en-US" smtClean="0"/>
              <a:t>4/22/21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33A4-2FCA-8B47-98FA-6F11A2FF1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443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190-3252-2A45-87ED-9C1F6310A1AD}" type="datetimeFigureOut">
              <a:rPr lang="en-US" smtClean="0"/>
              <a:t>4/22/21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33A4-2FCA-8B47-98FA-6F11A2FF1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3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190-3252-2A45-87ED-9C1F6310A1AD}" type="datetimeFigureOut">
              <a:rPr lang="en-US" smtClean="0"/>
              <a:t>4/22/21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33A4-2FCA-8B47-98FA-6F11A2FF1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65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190-3252-2A45-87ED-9C1F6310A1AD}" type="datetimeFigureOut">
              <a:rPr lang="en-US" smtClean="0"/>
              <a:t>4/22/21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33A4-2FCA-8B47-98FA-6F11A2FF1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388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190-3252-2A45-87ED-9C1F6310A1AD}" type="datetimeFigureOut">
              <a:rPr lang="en-US" smtClean="0"/>
              <a:t>4/22/21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33A4-2FCA-8B47-98FA-6F11A2FF1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5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190-3252-2A45-87ED-9C1F6310A1AD}" type="datetimeFigureOut">
              <a:rPr lang="en-US" smtClean="0"/>
              <a:t>4/22/21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33A4-2FCA-8B47-98FA-6F11A2FF1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717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FF190-3252-2A45-87ED-9C1F6310A1AD}" type="datetimeFigureOut">
              <a:rPr lang="en-US" smtClean="0"/>
              <a:t>4/22/21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F33A4-2FCA-8B47-98FA-6F11A2FF1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09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hpc.nih.gov/docs/userguide.html%23loca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hpc.nih.gov/apps/swarm.html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Swarm on the Biowulf2 Cluster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 David  Hoover,  SCB,  CIT,  NIH  </a:t>
            </a:r>
          </a:p>
          <a:p>
            <a:r>
              <a:rPr lang="en-US" dirty="0" err="1"/>
              <a:t>staff@hpc.nih.gov</a:t>
            </a:r>
            <a:endParaRPr lang="en-US" dirty="0"/>
          </a:p>
          <a:p>
            <a:r>
              <a:rPr lang="en-US" dirty="0"/>
              <a:t>September 24,  2015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775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-t auto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Autothreading still enabled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This allocates an entire node to each process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242782" y="2511161"/>
            <a:ext cx="8590738" cy="4678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java –Xmx8g –jar /path/to/jarfile –opt1 –opt2 –opt3</a:t>
            </a:r>
          </a:p>
          <a:p>
            <a:endParaRPr lang="en-US">
              <a:solidFill>
                <a:schemeClr val="tx1"/>
              </a:solidFill>
              <a:latin typeface="Lucida Conso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2782" y="3487950"/>
            <a:ext cx="8590738" cy="4062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$ swarm –f file.swarm –g 4 –t auto</a:t>
            </a: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2033519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-b, --bundle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Bundling is slightly different</a:t>
            </a:r>
          </a:p>
          <a:p>
            <a:r>
              <a:rPr lang="en-US"/>
              <a:t>swarms of &gt; 1000 commands are autobundled</a:t>
            </a:r>
          </a:p>
          <a:p>
            <a:r>
              <a:rPr lang="en-US"/>
              <a:t>--autobundle is deprecated</a:t>
            </a:r>
          </a:p>
        </p:txBody>
      </p:sp>
    </p:spTree>
    <p:extLst>
      <p:ext uri="{BB962C8B-B14F-4D97-AF65-F5344CB8AC3E}">
        <p14:creationId xmlns:p14="http://schemas.microsoft.com/office/powerpoint/2010/main" val="2882585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--singleout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Concatenate all .o and .e into single files</a:t>
            </a:r>
          </a:p>
          <a:p>
            <a:r>
              <a:rPr lang="en-US"/>
              <a:t>Not entirely reliable!</a:t>
            </a:r>
          </a:p>
          <a:p>
            <a:r>
              <a:rPr lang="en-US"/>
              <a:t>CANCELLED and TIMEOUT will lose all output</a:t>
            </a:r>
          </a:p>
          <a:p>
            <a:r>
              <a:rPr lang="en-US"/>
              <a:t>Better to use --logdir (described later)</a:t>
            </a:r>
          </a:p>
        </p:txBody>
      </p:sp>
    </p:spTree>
    <p:extLst>
      <p:ext uri="{BB962C8B-B14F-4D97-AF65-F5344CB8AC3E}">
        <p14:creationId xmlns:p14="http://schemas.microsoft.com/office/powerpoint/2010/main" val="4065999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Miscellaneous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--usecsh</a:t>
            </a:r>
          </a:p>
          <a:p>
            <a:r>
              <a:rPr lang="en-US"/>
              <a:t>--no-comment, --comment-char</a:t>
            </a:r>
          </a:p>
          <a:p>
            <a:r>
              <a:rPr lang="en-US"/>
              <a:t>--no-scripts, --keep-scripts</a:t>
            </a:r>
          </a:p>
          <a:p>
            <a:r>
              <a:rPr lang="en-US"/>
              <a:t>--debug, --devel, --verbose, --silent</a:t>
            </a:r>
          </a:p>
        </p:txBody>
      </p:sp>
    </p:spTree>
    <p:extLst>
      <p:ext uri="{BB962C8B-B14F-4D97-AF65-F5344CB8AC3E}">
        <p14:creationId xmlns:p14="http://schemas.microsoft.com/office/powerpoint/2010/main" val="2247468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--devel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42782" y="1406144"/>
            <a:ext cx="8590738" cy="44117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>
                <a:solidFill>
                  <a:schemeClr val="tx1"/>
                </a:solidFill>
                <a:latin typeface="Lucida Console"/>
              </a:rPr>
              <a:t>$</a:t>
            </a:r>
            <a:r>
              <a:rPr lang="en-US">
                <a:solidFill>
                  <a:schemeClr val="tx1"/>
                </a:solidFill>
                <a:latin typeface="Lucida Console"/>
              </a:rPr>
              <a:t> swarm --devel -f file.swarm -b 4 -g 8 -v 4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------------------------------------------------------------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SWARM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├── subjob 0:  4 commands (1 cpu, 8.00 gb)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├── subjob 1:  4 commands (1 cpu, 8.00 gb)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├── subjob 2:  4 commands (1 cpu, 8.00 gb)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├── subjob 3:  4 commands (1 cpu, 8.00 gb)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------------------------------------------------------------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4 subjobs, 16 commands, 0 output file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16 commands run in 4 subjobs, each command requiring 8 gb and 1 thread, running 4 processes serially per subjob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sbatch --array=0-3 --job-name=swarm --output=/home/user/test/swarm_%A_%a.o --error=/home/user/test/swarm_%A_%a.e --cpus-per-task=1 --mem=8192 --partition=norm --time=16:00:00 /spin1/swarm/user/I8DQDX4O.batch</a:t>
            </a:r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248199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 more .swarm directories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swarm scripts are written to a central, shared area</a:t>
            </a:r>
          </a:p>
          <a:p>
            <a:r>
              <a:rPr lang="en-US"/>
              <a:t>Each user has their own subdirectory</a:t>
            </a:r>
          </a:p>
        </p:txBody>
      </p:sp>
      <p:sp>
        <p:nvSpPr>
          <p:cNvPr id="5" name="Rectangle 4"/>
          <p:cNvSpPr/>
          <p:nvPr/>
        </p:nvSpPr>
        <p:spPr>
          <a:xfrm>
            <a:off x="242782" y="3602526"/>
            <a:ext cx="8590738" cy="23746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>
                <a:solidFill>
                  <a:schemeClr val="tx1"/>
                </a:solidFill>
                <a:latin typeface="Lucida Console"/>
              </a:rPr>
              <a:t>$ tree /spin1/swarm/user</a:t>
            </a:r>
          </a:p>
          <a:p>
            <a:r>
              <a:rPr lang="nl-NL">
                <a:solidFill>
                  <a:schemeClr val="tx1"/>
                </a:solidFill>
                <a:latin typeface="Lucida Console"/>
              </a:rPr>
              <a:t>/spin1/swarm/user</a:t>
            </a:r>
          </a:p>
          <a:p>
            <a:r>
              <a:rPr lang="nl-NL">
                <a:solidFill>
                  <a:schemeClr val="tx1"/>
                </a:solidFill>
                <a:latin typeface="Lucida Console"/>
              </a:rPr>
              <a:t>├── 2341529</a:t>
            </a:r>
          </a:p>
          <a:p>
            <a:r>
              <a:rPr lang="nl-NL">
                <a:solidFill>
                  <a:schemeClr val="tx1"/>
                </a:solidFill>
                <a:latin typeface="Lucida Console"/>
              </a:rPr>
              <a:t>│   ├── cmd.0</a:t>
            </a:r>
          </a:p>
          <a:p>
            <a:r>
              <a:rPr lang="nl-NL">
                <a:solidFill>
                  <a:schemeClr val="tx1"/>
                </a:solidFill>
                <a:latin typeface="Lucida Console"/>
              </a:rPr>
              <a:t>│   ├── cmd.1</a:t>
            </a:r>
          </a:p>
          <a:p>
            <a:r>
              <a:rPr lang="nl-NL">
                <a:solidFill>
                  <a:schemeClr val="tx1"/>
                </a:solidFill>
                <a:latin typeface="Lucida Console"/>
              </a:rPr>
              <a:t>│   ├── cmd.2</a:t>
            </a:r>
          </a:p>
          <a:p>
            <a:r>
              <a:rPr lang="nl-NL">
                <a:solidFill>
                  <a:schemeClr val="tx1"/>
                </a:solidFill>
                <a:latin typeface="Lucida Console"/>
              </a:rPr>
              <a:t>│   └── cmd.3</a:t>
            </a:r>
          </a:p>
          <a:p>
            <a:r>
              <a:rPr lang="nl-NL">
                <a:solidFill>
                  <a:schemeClr val="tx1"/>
                </a:solidFill>
                <a:latin typeface="Lucida Console"/>
              </a:rPr>
              <a:t>└── 2341529.batch</a:t>
            </a:r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3893816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--license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--license replaces -R or --resource </a:t>
            </a:r>
          </a:p>
        </p:txBody>
      </p:sp>
      <p:sp>
        <p:nvSpPr>
          <p:cNvPr id="4" name="Rectangle 3"/>
          <p:cNvSpPr/>
          <p:nvPr/>
        </p:nvSpPr>
        <p:spPr>
          <a:xfrm>
            <a:off x="242782" y="2504484"/>
            <a:ext cx="8590738" cy="4062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$ swarm –f file.swarm --license=matlab</a:t>
            </a: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1845918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--module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--module now requires comma-delimited list, rather than space delimited list:</a:t>
            </a:r>
          </a:p>
        </p:txBody>
      </p:sp>
      <p:sp>
        <p:nvSpPr>
          <p:cNvPr id="4" name="Rectangle 3"/>
          <p:cNvSpPr/>
          <p:nvPr/>
        </p:nvSpPr>
        <p:spPr>
          <a:xfrm>
            <a:off x="242782" y="3096473"/>
            <a:ext cx="8590738" cy="4062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$ swarm –f file.swarm --module python,samtools,bwa,tophat</a:t>
            </a: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2206189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--gres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--gres stands for "generic resources"</a:t>
            </a:r>
          </a:p>
          <a:p>
            <a:r>
              <a:rPr lang="en-US"/>
              <a:t>Is used for allocating local disk space</a:t>
            </a:r>
          </a:p>
          <a:p>
            <a:r>
              <a:rPr lang="en-US"/>
              <a:t>Replaces --disk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/lscratch/$SLURM_JOBID</a:t>
            </a:r>
          </a:p>
          <a:p>
            <a:r>
              <a:rPr lang="en-US"/>
              <a:t>Above example gives 50GB of scratch space</a:t>
            </a:r>
          </a:p>
          <a:p>
            <a:r>
              <a:rPr lang="en-US" sz="2400"/>
              <a:t>See </a:t>
            </a:r>
            <a:r>
              <a:rPr lang="en-US" sz="2400">
                <a:hlinkClick r:id="rId2"/>
              </a:rPr>
              <a:t>https://hpc.nih.gov/docs/userguide.html#local</a:t>
            </a:r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2782" y="3740548"/>
            <a:ext cx="8590738" cy="4062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$ swarm –f file.swarm --gres=lscratch:50</a:t>
            </a: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11547289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-p, --processes-per-subjob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For single-threaded commands</a:t>
            </a:r>
          </a:p>
          <a:p>
            <a:r>
              <a:rPr lang="en-US"/>
              <a:t>-p can only be 1 or 2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3443451" y="4400928"/>
            <a:ext cx="124291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 rot="16200000">
            <a:off x="67256" y="4241389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subjobs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21473" y="3886683"/>
            <a:ext cx="1228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swarm -p 2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851106" y="3723819"/>
            <a:ext cx="2189064" cy="1354217"/>
            <a:chOff x="704089" y="4620790"/>
            <a:chExt cx="2189064" cy="1354217"/>
          </a:xfrm>
        </p:grpSpPr>
        <p:sp>
          <p:nvSpPr>
            <p:cNvPr id="9" name="TextBox 8"/>
            <p:cNvSpPr txBox="1"/>
            <p:nvPr/>
          </p:nvSpPr>
          <p:spPr>
            <a:xfrm>
              <a:off x="704089" y="4620790"/>
              <a:ext cx="288661" cy="338554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/>
                <a:t>0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92750" y="4620790"/>
              <a:ext cx="190040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/>
                <a:t>hostname ; uptime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04089" y="4961618"/>
              <a:ext cx="288661" cy="338554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04089" y="5294922"/>
              <a:ext cx="288661" cy="338554"/>
            </a:xfrm>
            <a:prstGeom prst="rect">
              <a:avLst/>
            </a:prstGeom>
            <a:solidFill>
              <a:srgbClr val="3366FF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/>
                <a:t>2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04089" y="5636453"/>
              <a:ext cx="288661" cy="338554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/>
                <a:t>3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92750" y="4962345"/>
              <a:ext cx="190040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/>
                <a:t>hostname ; uptime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92750" y="5297899"/>
              <a:ext cx="190040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/>
                <a:t>hostname ; uptime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92750" y="5636453"/>
              <a:ext cx="190040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/>
                <a:t>hostname ; uptime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5048205" y="3481880"/>
            <a:ext cx="3583353" cy="2332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118123" y="3588513"/>
            <a:ext cx="3429396" cy="909746"/>
            <a:chOff x="3135049" y="2427331"/>
            <a:chExt cx="3429396" cy="909746"/>
          </a:xfrm>
        </p:grpSpPr>
        <p:sp>
          <p:nvSpPr>
            <p:cNvPr id="78" name="Rectangle 77"/>
            <p:cNvSpPr/>
            <p:nvPr/>
          </p:nvSpPr>
          <p:spPr>
            <a:xfrm>
              <a:off x="3135049" y="2427331"/>
              <a:ext cx="3429396" cy="909746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3199830" y="2510124"/>
              <a:ext cx="360266" cy="729599"/>
              <a:chOff x="3011103" y="1254696"/>
              <a:chExt cx="360266" cy="729599"/>
            </a:xfrm>
          </p:grpSpPr>
          <p:sp>
            <p:nvSpPr>
              <p:cNvPr id="115" name="Rectangle 114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6" name="Group 115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17" name="Rounded Rectangle 116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Rounded Rectangle 117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0" name="Group 79"/>
            <p:cNvGrpSpPr/>
            <p:nvPr/>
          </p:nvGrpSpPr>
          <p:grpSpPr>
            <a:xfrm>
              <a:off x="3619123" y="2510124"/>
              <a:ext cx="360266" cy="729599"/>
              <a:chOff x="3011103" y="1254696"/>
              <a:chExt cx="360266" cy="729599"/>
            </a:xfrm>
          </p:grpSpPr>
          <p:sp>
            <p:nvSpPr>
              <p:cNvPr id="111" name="Rectangle 110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2" name="Group 111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13" name="Rounded Rectangle 112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ounded Rectangle 113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1" name="Group 80"/>
            <p:cNvGrpSpPr/>
            <p:nvPr/>
          </p:nvGrpSpPr>
          <p:grpSpPr>
            <a:xfrm>
              <a:off x="4038416" y="2510124"/>
              <a:ext cx="360266" cy="729599"/>
              <a:chOff x="3011103" y="1254696"/>
              <a:chExt cx="360266" cy="729599"/>
            </a:xfrm>
          </p:grpSpPr>
          <p:sp>
            <p:nvSpPr>
              <p:cNvPr id="107" name="Rectangle 106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09" name="Rounded Rectangle 108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Rounded Rectangle 109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2" name="Group 81"/>
            <p:cNvGrpSpPr/>
            <p:nvPr/>
          </p:nvGrpSpPr>
          <p:grpSpPr>
            <a:xfrm>
              <a:off x="4457709" y="2510124"/>
              <a:ext cx="360266" cy="729599"/>
              <a:chOff x="3011103" y="1254696"/>
              <a:chExt cx="360266" cy="729599"/>
            </a:xfrm>
          </p:grpSpPr>
          <p:sp>
            <p:nvSpPr>
              <p:cNvPr id="103" name="Rectangle 102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4" name="Group 103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05" name="Rounded Rectangle 104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Rounded Rectangle 105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3" name="Group 82"/>
            <p:cNvGrpSpPr/>
            <p:nvPr/>
          </p:nvGrpSpPr>
          <p:grpSpPr>
            <a:xfrm>
              <a:off x="4877002" y="2510124"/>
              <a:ext cx="360266" cy="729599"/>
              <a:chOff x="3011103" y="1254696"/>
              <a:chExt cx="360266" cy="729599"/>
            </a:xfrm>
          </p:grpSpPr>
          <p:sp>
            <p:nvSpPr>
              <p:cNvPr id="99" name="Rectangle 98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0" name="Group 99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01" name="Rounded Rectangle 100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Rounded Rectangle 101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4" name="Group 83"/>
            <p:cNvGrpSpPr/>
            <p:nvPr/>
          </p:nvGrpSpPr>
          <p:grpSpPr>
            <a:xfrm>
              <a:off x="5296295" y="2510124"/>
              <a:ext cx="360266" cy="729599"/>
              <a:chOff x="3011103" y="1254696"/>
              <a:chExt cx="360266" cy="729599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6" name="Group 95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97" name="Rounded Rectangle 96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5" name="Group 84"/>
            <p:cNvGrpSpPr/>
            <p:nvPr/>
          </p:nvGrpSpPr>
          <p:grpSpPr>
            <a:xfrm>
              <a:off x="5715588" y="2510124"/>
              <a:ext cx="360266" cy="729599"/>
              <a:chOff x="3011103" y="1254696"/>
              <a:chExt cx="360266" cy="729599"/>
            </a:xfrm>
          </p:grpSpPr>
          <p:sp>
            <p:nvSpPr>
              <p:cNvPr id="91" name="Rectangle 90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2" name="Group 91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93" name="Rounded Rectangle 92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Rounded Rectangle 93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6" name="Group 85"/>
            <p:cNvGrpSpPr/>
            <p:nvPr/>
          </p:nvGrpSpPr>
          <p:grpSpPr>
            <a:xfrm>
              <a:off x="6134882" y="2510124"/>
              <a:ext cx="360266" cy="729599"/>
              <a:chOff x="3011103" y="1254696"/>
              <a:chExt cx="360266" cy="729599"/>
            </a:xfrm>
          </p:grpSpPr>
          <p:sp>
            <p:nvSpPr>
              <p:cNvPr id="87" name="Rectangle 86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8" name="Group 87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89" name="Rounded Rectangle 88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Rounded Rectangle 89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0" name="Group 19"/>
          <p:cNvGrpSpPr/>
          <p:nvPr/>
        </p:nvGrpSpPr>
        <p:grpSpPr>
          <a:xfrm>
            <a:off x="5121061" y="4755631"/>
            <a:ext cx="3429396" cy="909746"/>
            <a:chOff x="3135049" y="2427331"/>
            <a:chExt cx="3429396" cy="909746"/>
          </a:xfrm>
        </p:grpSpPr>
        <p:sp>
          <p:nvSpPr>
            <p:cNvPr id="37" name="Rectangle 36"/>
            <p:cNvSpPr/>
            <p:nvPr/>
          </p:nvSpPr>
          <p:spPr>
            <a:xfrm>
              <a:off x="3135049" y="2427331"/>
              <a:ext cx="3429396" cy="909746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3199830" y="2510124"/>
              <a:ext cx="360266" cy="729599"/>
              <a:chOff x="3011103" y="1254696"/>
              <a:chExt cx="360266" cy="729599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5" name="Group 74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76" name="Rounded Rectangle 75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Rounded Rectangle 76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" name="Group 38"/>
            <p:cNvGrpSpPr/>
            <p:nvPr/>
          </p:nvGrpSpPr>
          <p:grpSpPr>
            <a:xfrm>
              <a:off x="3619123" y="2510124"/>
              <a:ext cx="360266" cy="729599"/>
              <a:chOff x="3011103" y="1254696"/>
              <a:chExt cx="360266" cy="729599"/>
            </a:xfrm>
          </p:grpSpPr>
          <p:sp>
            <p:nvSpPr>
              <p:cNvPr id="70" name="Rectangle 69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1" name="Group 70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72" name="Rounded Rectangle 71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Rounded Rectangle 72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0" name="Group 39"/>
            <p:cNvGrpSpPr/>
            <p:nvPr/>
          </p:nvGrpSpPr>
          <p:grpSpPr>
            <a:xfrm>
              <a:off x="4038416" y="2510124"/>
              <a:ext cx="360266" cy="729599"/>
              <a:chOff x="3011103" y="1254696"/>
              <a:chExt cx="360266" cy="729599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7" name="Group 66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68" name="Rounded Rectangle 67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Rounded Rectangle 68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1" name="Group 40"/>
            <p:cNvGrpSpPr/>
            <p:nvPr/>
          </p:nvGrpSpPr>
          <p:grpSpPr>
            <a:xfrm>
              <a:off x="4457709" y="2510124"/>
              <a:ext cx="360266" cy="729599"/>
              <a:chOff x="3011103" y="1254696"/>
              <a:chExt cx="360266" cy="729599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3" name="Group 62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64" name="Rounded Rectangle 63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Rounded Rectangle 64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2" name="Group 41"/>
            <p:cNvGrpSpPr/>
            <p:nvPr/>
          </p:nvGrpSpPr>
          <p:grpSpPr>
            <a:xfrm>
              <a:off x="4877002" y="2510124"/>
              <a:ext cx="360266" cy="729599"/>
              <a:chOff x="3011103" y="1254696"/>
              <a:chExt cx="360266" cy="729599"/>
            </a:xfrm>
          </p:grpSpPr>
          <p:sp>
            <p:nvSpPr>
              <p:cNvPr id="58" name="Rectangle 57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9" name="Group 58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60" name="Rounded Rectangle 59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Rounded Rectangle 60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3" name="Group 42"/>
            <p:cNvGrpSpPr/>
            <p:nvPr/>
          </p:nvGrpSpPr>
          <p:grpSpPr>
            <a:xfrm>
              <a:off x="5296295" y="2510124"/>
              <a:ext cx="360266" cy="729599"/>
              <a:chOff x="3011103" y="1254696"/>
              <a:chExt cx="360266" cy="729599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5" name="Group 54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56" name="Rounded Rectangle 55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4" name="Group 43"/>
            <p:cNvGrpSpPr/>
            <p:nvPr/>
          </p:nvGrpSpPr>
          <p:grpSpPr>
            <a:xfrm>
              <a:off x="5715588" y="2510124"/>
              <a:ext cx="360266" cy="729599"/>
              <a:chOff x="3011103" y="1254696"/>
              <a:chExt cx="360266" cy="729599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1" name="Group 50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52" name="Rounded Rectangle 51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Rounded Rectangle 52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5" name="Group 44"/>
            <p:cNvGrpSpPr/>
            <p:nvPr/>
          </p:nvGrpSpPr>
          <p:grpSpPr>
            <a:xfrm>
              <a:off x="6134882" y="2510124"/>
              <a:ext cx="360266" cy="729599"/>
              <a:chOff x="3011103" y="1254696"/>
              <a:chExt cx="360266" cy="729599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48" name="Rounded Rectangle 47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Rounded Rectangle 48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1" name="Rounded Rectangle 20"/>
          <p:cNvSpPr/>
          <p:nvPr/>
        </p:nvSpPr>
        <p:spPr>
          <a:xfrm>
            <a:off x="5218062" y="3721536"/>
            <a:ext cx="288213" cy="31525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25381" y="3702168"/>
            <a:ext cx="2836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rgbClr val="000000"/>
                </a:solidFill>
              </a:rPr>
              <a:t>0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5221100" y="4012810"/>
            <a:ext cx="297006" cy="338554"/>
            <a:chOff x="5972330" y="2292523"/>
            <a:chExt cx="297006" cy="338554"/>
          </a:xfrm>
        </p:grpSpPr>
        <p:sp>
          <p:nvSpPr>
            <p:cNvPr id="35" name="Rounded Rectangle 34"/>
            <p:cNvSpPr/>
            <p:nvPr/>
          </p:nvSpPr>
          <p:spPr>
            <a:xfrm>
              <a:off x="5972330" y="2315818"/>
              <a:ext cx="288213" cy="315259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984499" y="2292523"/>
              <a:ext cx="28483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1</a:t>
              </a: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5635171" y="3702168"/>
            <a:ext cx="304597" cy="338554"/>
            <a:chOff x="4976954" y="2461800"/>
            <a:chExt cx="304597" cy="338554"/>
          </a:xfrm>
        </p:grpSpPr>
        <p:sp>
          <p:nvSpPr>
            <p:cNvPr id="32" name="Rounded Rectangle 31"/>
            <p:cNvSpPr/>
            <p:nvPr/>
          </p:nvSpPr>
          <p:spPr>
            <a:xfrm>
              <a:off x="4976954" y="2476975"/>
              <a:ext cx="288213" cy="315259"/>
            </a:xfrm>
            <a:prstGeom prst="roundRect">
              <a:avLst/>
            </a:prstGeom>
            <a:solidFill>
              <a:srgbClr val="3366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992890" y="2461800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2</a:t>
              </a: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5639249" y="4017685"/>
            <a:ext cx="307054" cy="338554"/>
            <a:chOff x="7975943" y="2782825"/>
            <a:chExt cx="307054" cy="338554"/>
          </a:xfrm>
        </p:grpSpPr>
        <p:sp>
          <p:nvSpPr>
            <p:cNvPr id="30" name="Rounded Rectangle 29"/>
            <p:cNvSpPr/>
            <p:nvPr/>
          </p:nvSpPr>
          <p:spPr>
            <a:xfrm>
              <a:off x="7975943" y="2803904"/>
              <a:ext cx="288213" cy="315259"/>
            </a:xfrm>
            <a:prstGeom prst="roundRect">
              <a:avLst/>
            </a:prstGeom>
            <a:solidFill>
              <a:srgbClr val="008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994336" y="2782825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5732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swarm?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Wrapper script that simplifies running individual commands on the </a:t>
            </a:r>
            <a:r>
              <a:rPr lang="en-US" dirty="0" err="1"/>
              <a:t>Biowulf</a:t>
            </a:r>
            <a:r>
              <a:rPr lang="en-US" dirty="0"/>
              <a:t> cluster</a:t>
            </a:r>
          </a:p>
        </p:txBody>
      </p:sp>
    </p:spTree>
    <p:extLst>
      <p:ext uri="{BB962C8B-B14F-4D97-AF65-F5344CB8AC3E}">
        <p14:creationId xmlns:p14="http://schemas.microsoft.com/office/powerpoint/2010/main" val="15100579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--logdir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Redirects .o and .e files to a directory</a:t>
            </a:r>
          </a:p>
          <a:p>
            <a:r>
              <a:rPr lang="en-US"/>
              <a:t>The directory must first exist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242782" y="2998388"/>
            <a:ext cx="8590738" cy="23581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$ mkdir /data/user/trashbin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$ swarm –f files.swarm --logdir /data/user/trashbin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1234567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$ ls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file.swarm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$ ls /data/user/trashbin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swarm_1234567_0.o    swarm_1234567_1.o    swarm_1234567_2.o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swarm_1234567_0.e    swarm_1234567_1.e    swarm_1234567_2.e</a:t>
            </a:r>
          </a:p>
          <a:p>
            <a:endParaRPr lang="en-US">
              <a:solidFill>
                <a:schemeClr val="tx1"/>
              </a:solidFill>
              <a:latin typeface="Lucida Console"/>
            </a:endParaRPr>
          </a:p>
          <a:p>
            <a:endParaRPr lang="en-US">
              <a:solidFill>
                <a:schemeClr val="tx1"/>
              </a:solidFill>
              <a:latin typeface="Lucida Console"/>
            </a:endParaRP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26619581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--time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All jobs must have a walltime now</a:t>
            </a:r>
          </a:p>
          <a:p>
            <a:r>
              <a:rPr lang="en-US"/>
              <a:t>--time for swarm is per command, not per swarm or per subjob</a:t>
            </a:r>
          </a:p>
          <a:p>
            <a:r>
              <a:rPr lang="en-US"/>
              <a:t>--time multiplied by bundle factor</a:t>
            </a:r>
          </a:p>
        </p:txBody>
      </p:sp>
      <p:sp>
        <p:nvSpPr>
          <p:cNvPr id="4" name="Rectangle 3"/>
          <p:cNvSpPr/>
          <p:nvPr/>
        </p:nvSpPr>
        <p:spPr>
          <a:xfrm>
            <a:off x="267937" y="4144173"/>
            <a:ext cx="8590738" cy="16611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>
                <a:solidFill>
                  <a:schemeClr val="tx1"/>
                </a:solidFill>
                <a:latin typeface="Lucida Console"/>
              </a:rPr>
              <a:t>$ swarm -f file.swarm --devel </a:t>
            </a:r>
            <a:r>
              <a:rPr lang="en-US" sz="1200" b="1">
                <a:solidFill>
                  <a:srgbClr val="008000"/>
                </a:solidFill>
                <a:latin typeface="Lucida Console"/>
              </a:rPr>
              <a:t>--time=01:00:00</a:t>
            </a:r>
          </a:p>
          <a:p>
            <a:r>
              <a:rPr lang="en-US" sz="1200">
                <a:solidFill>
                  <a:schemeClr val="tx1"/>
                </a:solidFill>
                <a:latin typeface="Lucida Console"/>
              </a:rPr>
              <a:t>32 commands run in 32 subjobs, each command requiring 1.5 gb and 1 thread, allocating 32 cores and 64 cpus</a:t>
            </a:r>
          </a:p>
          <a:p>
            <a:r>
              <a:rPr lang="en-US" sz="1200">
                <a:solidFill>
                  <a:schemeClr val="tx1"/>
                </a:solidFill>
                <a:latin typeface="Lucida Console"/>
              </a:rPr>
              <a:t>sbatch --array=0-31 ... </a:t>
            </a:r>
            <a:r>
              <a:rPr lang="en-US" sz="1200" b="1">
                <a:solidFill>
                  <a:srgbClr val="008000"/>
                </a:solidFill>
                <a:latin typeface="Lucida Console"/>
              </a:rPr>
              <a:t>--time=01:00:00</a:t>
            </a:r>
            <a:r>
              <a:rPr lang="en-US" sz="1200">
                <a:solidFill>
                  <a:schemeClr val="tx1"/>
                </a:solidFill>
                <a:latin typeface="Lucida Console"/>
              </a:rPr>
              <a:t> /spin1/swarm/hooverdm/iMdaW6dO.batch</a:t>
            </a:r>
          </a:p>
          <a:p>
            <a:r>
              <a:rPr lang="en-US" sz="1200">
                <a:solidFill>
                  <a:schemeClr val="tx1"/>
                </a:solidFill>
                <a:latin typeface="Lucida Console"/>
              </a:rPr>
              <a:t>$ swarm -f file.swarm --devel </a:t>
            </a:r>
            <a:r>
              <a:rPr lang="en-US" sz="1200" b="1">
                <a:solidFill>
                  <a:schemeClr val="accent2">
                    <a:lumMod val="50000"/>
                  </a:schemeClr>
                </a:solidFill>
                <a:latin typeface="Lucida Console"/>
              </a:rPr>
              <a:t>--time=01:00:00</a:t>
            </a:r>
            <a:r>
              <a:rPr lang="en-US" sz="1200">
                <a:solidFill>
                  <a:schemeClr val="tx1"/>
                </a:solidFill>
                <a:latin typeface="Lucida Console"/>
              </a:rPr>
              <a:t> </a:t>
            </a:r>
            <a:r>
              <a:rPr lang="en-US" sz="1200" b="1">
                <a:solidFill>
                  <a:srgbClr val="632523"/>
                </a:solidFill>
                <a:latin typeface="Lucida Console"/>
              </a:rPr>
              <a:t>-b 4</a:t>
            </a:r>
          </a:p>
          <a:p>
            <a:r>
              <a:rPr lang="en-US" sz="1200">
                <a:solidFill>
                  <a:schemeClr val="tx1"/>
                </a:solidFill>
                <a:latin typeface="Lucida Console"/>
              </a:rPr>
              <a:t>32 commands run in 8 subjobs, each command requiring 1.5 gb and 1 thread, running 4 processes serially per subjob</a:t>
            </a:r>
          </a:p>
          <a:p>
            <a:r>
              <a:rPr lang="en-US" sz="1200">
                <a:solidFill>
                  <a:schemeClr val="tx1"/>
                </a:solidFill>
                <a:latin typeface="Lucida Console"/>
              </a:rPr>
              <a:t>sbatch --array=0-7 ... </a:t>
            </a:r>
            <a:r>
              <a:rPr lang="en-US" sz="1200" b="1">
                <a:solidFill>
                  <a:srgbClr val="632523"/>
                </a:solidFill>
                <a:latin typeface="Lucida Console"/>
              </a:rPr>
              <a:t>--time=04:00:00</a:t>
            </a:r>
            <a:r>
              <a:rPr lang="en-US" sz="1200">
                <a:solidFill>
                  <a:schemeClr val="tx1"/>
                </a:solidFill>
                <a:latin typeface="Lucida Console"/>
              </a:rPr>
              <a:t> /spin1/swarm/hooverdm/zYrUbkiO.batch</a:t>
            </a:r>
          </a:p>
          <a:p>
            <a:endParaRPr lang="en-US">
              <a:solidFill>
                <a:schemeClr val="tx1"/>
              </a:solidFill>
              <a:latin typeface="Lucida Console"/>
            </a:endParaRP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18587288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Primary sbatch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--job-name</a:t>
            </a:r>
          </a:p>
          <a:p>
            <a:r>
              <a:rPr lang="en-US"/>
              <a:t>--dependency</a:t>
            </a:r>
          </a:p>
          <a:p>
            <a:r>
              <a:rPr lang="en-US"/>
              <a:t>--time, --gres</a:t>
            </a:r>
          </a:p>
          <a:p>
            <a:r>
              <a:rPr lang="en-US"/>
              <a:t>--partition</a:t>
            </a:r>
          </a:p>
          <a:p>
            <a:r>
              <a:rPr lang="en-US"/>
              <a:t>--qos</a:t>
            </a:r>
          </a:p>
        </p:txBody>
      </p:sp>
    </p:spTree>
    <p:extLst>
      <p:ext uri="{BB962C8B-B14F-4D97-AF65-F5344CB8AC3E}">
        <p14:creationId xmlns:p14="http://schemas.microsoft.com/office/powerpoint/2010/main" val="40555665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ALL sbatch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--sbatch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Type 'man sbatch' for more information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267937" y="2711944"/>
            <a:ext cx="8590738" cy="792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$ swarm -f file.swarm --sbatch "--mail-type=FAIL --export=var=100,nctype=12 --workdir=/data/user/test"</a:t>
            </a:r>
          </a:p>
          <a:p>
            <a:endParaRPr lang="en-US">
              <a:solidFill>
                <a:schemeClr val="tx1"/>
              </a:solidFill>
              <a:latin typeface="Lucida Console"/>
            </a:endParaRP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25076373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--prologue and --epilogue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25443" r="-25443"/>
          <a:stretch/>
        </p:blipFill>
        <p:spPr>
          <a:xfrm>
            <a:off x="6298193" y="4138877"/>
            <a:ext cx="2845807" cy="2324887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way too difficult to implement</a:t>
            </a:r>
          </a:p>
          <a:p>
            <a:r>
              <a:rPr lang="en-US"/>
              <a:t>conflicts with --prolog and --epilog options to srun</a:t>
            </a:r>
          </a:p>
        </p:txBody>
      </p:sp>
    </p:spTree>
    <p:extLst>
      <p:ext uri="{BB962C8B-B14F-4D97-AF65-F5344CB8AC3E}">
        <p14:creationId xmlns:p14="http://schemas.microsoft.com/office/powerpoint/2010/main" val="7819466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--W block=true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sbatch does not allow blocking</a:t>
            </a:r>
          </a:p>
          <a:p>
            <a:r>
              <a:rPr lang="en-US"/>
              <a:t>must use srun instead</a:t>
            </a: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 rotWithShape="1">
          <a:blip r:embed="rId2"/>
          <a:srcRect l="-25443" r="-25443"/>
          <a:stretch/>
        </p:blipFill>
        <p:spPr>
          <a:xfrm>
            <a:off x="6298193" y="4138877"/>
            <a:ext cx="2845807" cy="2324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5962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-R, --resource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gpfs</a:t>
            </a:r>
            <a:r>
              <a:rPr lang="en-US" dirty="0"/>
              <a:t> is available on all nodes</a:t>
            </a:r>
          </a:p>
          <a:p>
            <a:r>
              <a:rPr lang="en-US" dirty="0"/>
              <a:t>Replaced by a combination of --license, --</a:t>
            </a:r>
            <a:r>
              <a:rPr lang="en-US" dirty="0" err="1"/>
              <a:t>gres</a:t>
            </a:r>
            <a:r>
              <a:rPr lang="en-US" dirty="0"/>
              <a:t>, and --constraint </a:t>
            </a: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 rotWithShape="1">
          <a:blip r:embed="rId2"/>
          <a:srcRect l="-25443" r="-25443"/>
          <a:stretch/>
        </p:blipFill>
        <p:spPr>
          <a:xfrm>
            <a:off x="6298193" y="4138877"/>
            <a:ext cx="2845807" cy="2324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0501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single-threaded commands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multi-threaded commands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large memory, single-threaded</a:t>
            </a:r>
          </a:p>
        </p:txBody>
      </p:sp>
      <p:sp>
        <p:nvSpPr>
          <p:cNvPr id="4" name="Rectangle 3"/>
          <p:cNvSpPr/>
          <p:nvPr/>
        </p:nvSpPr>
        <p:spPr>
          <a:xfrm>
            <a:off x="242782" y="2561774"/>
            <a:ext cx="8590738" cy="4062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$ swarm –f file.swarm</a:t>
            </a: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2782" y="4375562"/>
            <a:ext cx="8590738" cy="4062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$ swarm –f file.swarm –t 4</a:t>
            </a: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2782" y="6036579"/>
            <a:ext cx="8590738" cy="4062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$ swarm –f file.swarm –g 32</a:t>
            </a: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25622101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&gt;</a:t>
            </a:r>
            <a:r>
              <a:rPr lang="en-US" dirty="0" err="1"/>
              <a:t>10K</a:t>
            </a:r>
            <a:r>
              <a:rPr lang="en-US" dirty="0"/>
              <a:t> single-threaded commands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wait for it and deal with the output ...</a:t>
            </a:r>
          </a:p>
        </p:txBody>
      </p:sp>
      <p:sp>
        <p:nvSpPr>
          <p:cNvPr id="5" name="Rectangle 4"/>
          <p:cNvSpPr/>
          <p:nvPr/>
        </p:nvSpPr>
        <p:spPr>
          <a:xfrm>
            <a:off x="242782" y="2504114"/>
            <a:ext cx="8590738" cy="97143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$ 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mkdir</a:t>
            </a:r>
            <a:r>
              <a:rPr lang="en-US" dirty="0">
                <a:solidFill>
                  <a:schemeClr val="tx1"/>
                </a:solidFill>
                <a:latin typeface="Lucida Console"/>
              </a:rPr>
              <a:t> /data/user/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bigswarm</a:t>
            </a:r>
            <a:endParaRPr lang="en-US" dirty="0">
              <a:solidFill>
                <a:schemeClr val="tx1"/>
              </a:solidFill>
              <a:latin typeface="Lucida Console"/>
            </a:endParaRPr>
          </a:p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$ swarm –f 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file.swarm</a:t>
            </a:r>
            <a:r>
              <a:rPr lang="en-US" dirty="0">
                <a:solidFill>
                  <a:schemeClr val="tx1"/>
                </a:solidFill>
                <a:latin typeface="Lucida Console"/>
              </a:rPr>
              <a:t> --job-name 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bigswarm</a:t>
            </a:r>
            <a:r>
              <a:rPr lang="en-US" dirty="0">
                <a:solidFill>
                  <a:schemeClr val="tx1"/>
                </a:solidFill>
                <a:latin typeface="Lucida Console"/>
              </a:rPr>
              <a:t> --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logdir</a:t>
            </a:r>
            <a:r>
              <a:rPr lang="en-US" dirty="0">
                <a:solidFill>
                  <a:schemeClr val="tx1"/>
                </a:solidFill>
                <a:latin typeface="Lucida Console"/>
              </a:rPr>
              <a:t> /data/user/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bigswarm</a:t>
            </a:r>
            <a:endParaRPr lang="en-US" dirty="0">
              <a:solidFill>
                <a:schemeClr val="tx1"/>
              </a:solidFill>
              <a:latin typeface="Lucida Console"/>
            </a:endParaRP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2782" y="4844158"/>
            <a:ext cx="8590738" cy="12973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$ cd /data/user/bigswarm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$ cat *.e &gt; bigswarm.err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$ cat *.o &gt; bigswarm.out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$ rm *.{e,o}</a:t>
            </a:r>
          </a:p>
          <a:p>
            <a:endParaRPr lang="en-US">
              <a:solidFill>
                <a:schemeClr val="tx1"/>
              </a:solidFill>
              <a:latin typeface="Lucida Console"/>
            </a:endParaRPr>
          </a:p>
          <a:p>
            <a:endParaRPr lang="en-US">
              <a:solidFill>
                <a:schemeClr val="tx1"/>
              </a:solidFill>
              <a:latin typeface="Lucida Console"/>
            </a:endParaRP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25730006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Large temp files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242782" y="4471043"/>
            <a:ext cx="8590738" cy="4062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$ swarm –f file.swarm --gres=lscratch:200 </a:t>
            </a: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2782" y="2562045"/>
            <a:ext cx="8590738" cy="12718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export TMPDIR=/lscratch/$SLURM_JOBID ; command –opt 1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export TMPDIR=/lscratch/$SLURM_JOBID ; command –opt 2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export TMPDIR=/lscratch/$SLURM_JOBID ; command –opt 3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export TMPDIR=/lscratch/$SLURM_JOBID ; command –opt 4</a:t>
            </a: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1347881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Documentation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'man swarm'</a:t>
            </a:r>
          </a:p>
          <a:p>
            <a:r>
              <a:rPr lang="en-US"/>
              <a:t>'swarm --help'</a:t>
            </a:r>
          </a:p>
          <a:p>
            <a:r>
              <a:rPr lang="en-US">
                <a:hlinkClick r:id="rId2"/>
              </a:rPr>
              <a:t>https://hpc.nih.gov/apps/swarm.html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142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Dependencies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276631" y="2500576"/>
            <a:ext cx="8590738" cy="23032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$ 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sbatch</a:t>
            </a:r>
            <a:r>
              <a:rPr lang="en-US" dirty="0">
                <a:solidFill>
                  <a:schemeClr val="tx1"/>
                </a:solidFill>
                <a:latin typeface="Lucida Console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script_1.sh</a:t>
            </a:r>
            <a:endParaRPr lang="en-US" dirty="0">
              <a:solidFill>
                <a:schemeClr val="tx1"/>
              </a:solidFill>
              <a:latin typeface="Lucida Console"/>
            </a:endParaRPr>
          </a:p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10000</a:t>
            </a:r>
          </a:p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$ swarm -f 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file.swarm</a:t>
            </a:r>
            <a:r>
              <a:rPr lang="en-US" dirty="0">
                <a:solidFill>
                  <a:schemeClr val="tx1"/>
                </a:solidFill>
                <a:latin typeface="Lucida Console"/>
              </a:rPr>
              <a:t> --dependency=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afterany:10000</a:t>
            </a:r>
            <a:endParaRPr lang="en-US" dirty="0">
              <a:solidFill>
                <a:schemeClr val="tx1"/>
              </a:solidFill>
              <a:latin typeface="Lucida Console"/>
            </a:endParaRPr>
          </a:p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10001</a:t>
            </a:r>
          </a:p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$ swarm -f 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file2.swarm</a:t>
            </a:r>
            <a:r>
              <a:rPr lang="en-US" dirty="0">
                <a:solidFill>
                  <a:schemeClr val="tx1"/>
                </a:solidFill>
                <a:latin typeface="Lucida Console"/>
              </a:rPr>
              <a:t> --dependency=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afterany:10001</a:t>
            </a:r>
            <a:endParaRPr lang="en-US" dirty="0">
              <a:solidFill>
                <a:schemeClr val="tx1"/>
              </a:solidFill>
              <a:latin typeface="Lucida Console"/>
            </a:endParaRPr>
          </a:p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10002</a:t>
            </a:r>
          </a:p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$ 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sbatch</a:t>
            </a:r>
            <a:r>
              <a:rPr lang="en-US" dirty="0">
                <a:solidFill>
                  <a:schemeClr val="tx1"/>
                </a:solidFill>
                <a:latin typeface="Lucida Console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sbatch_2.sh</a:t>
            </a:r>
            <a:r>
              <a:rPr lang="en-US" dirty="0">
                <a:solidFill>
                  <a:schemeClr val="tx1"/>
                </a:solidFill>
                <a:latin typeface="Lucida Console"/>
              </a:rPr>
              <a:t> --dependency=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afterany:10002</a:t>
            </a:r>
            <a:endParaRPr lang="en-US" dirty="0">
              <a:solidFill>
                <a:schemeClr val="tx1"/>
              </a:solidFill>
              <a:latin typeface="Lucida Console"/>
            </a:endParaRPr>
          </a:p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10003</a:t>
            </a:r>
          </a:p>
        </p:txBody>
      </p:sp>
    </p:spTree>
    <p:extLst>
      <p:ext uri="{BB962C8B-B14F-4D97-AF65-F5344CB8AC3E}">
        <p14:creationId xmlns:p14="http://schemas.microsoft.com/office/powerpoint/2010/main" val="29327862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Long-running processes</a:t>
            </a:r>
          </a:p>
        </p:txBody>
      </p:sp>
      <p:sp>
        <p:nvSpPr>
          <p:cNvPr id="4" name="Rectangle 3"/>
          <p:cNvSpPr/>
          <p:nvPr/>
        </p:nvSpPr>
        <p:spPr>
          <a:xfrm>
            <a:off x="276631" y="2500576"/>
            <a:ext cx="8590738" cy="4615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$ swarm -f 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file.swarm</a:t>
            </a:r>
            <a:r>
              <a:rPr lang="en-US" dirty="0">
                <a:solidFill>
                  <a:schemeClr val="tx1"/>
                </a:solidFill>
                <a:latin typeface="Lucida Console"/>
              </a:rPr>
              <a:t> --time=4-00:00:00</a:t>
            </a:r>
          </a:p>
        </p:txBody>
      </p:sp>
    </p:spTree>
    <p:extLst>
      <p:ext uri="{BB962C8B-B14F-4D97-AF65-F5344CB8AC3E}">
        <p14:creationId xmlns:p14="http://schemas.microsoft.com/office/powerpoint/2010/main" val="26954127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Defaults and Limits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1,000 subjobs per swarm</a:t>
            </a:r>
          </a:p>
          <a:p>
            <a:r>
              <a:rPr lang="en-US"/>
              <a:t>4,000 jobs per user max</a:t>
            </a:r>
          </a:p>
          <a:p>
            <a:r>
              <a:rPr lang="en-US"/>
              <a:t>30,000 jobs in slurm max</a:t>
            </a:r>
          </a:p>
          <a:p>
            <a:r>
              <a:rPr lang="en-US"/>
              <a:t>1.5 GB/process default, 1 TB max</a:t>
            </a:r>
          </a:p>
          <a:p>
            <a:r>
              <a:rPr lang="en-US"/>
              <a:t>0 GB/disk, 800 GB max</a:t>
            </a:r>
          </a:p>
          <a:p>
            <a:r>
              <a:rPr lang="en-US"/>
              <a:t>4 hours walltime, 10 days max</a:t>
            </a:r>
          </a:p>
          <a:p>
            <a:r>
              <a:rPr lang="en-US"/>
              <a:t>batchlim and freen</a:t>
            </a:r>
          </a:p>
        </p:txBody>
      </p:sp>
    </p:spTree>
    <p:extLst>
      <p:ext uri="{BB962C8B-B14F-4D97-AF65-F5344CB8AC3E}">
        <p14:creationId xmlns:p14="http://schemas.microsoft.com/office/powerpoint/2010/main" val="27642302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Monitoring Swarms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 and running jobs:</a:t>
            </a:r>
          </a:p>
          <a:p>
            <a:pPr lvl="1"/>
            <a:r>
              <a:rPr lang="en-US" dirty="0"/>
              <a:t>squeue</a:t>
            </a:r>
          </a:p>
          <a:p>
            <a:pPr lvl="1"/>
            <a:r>
              <a:rPr lang="en-US" dirty="0"/>
              <a:t>sjobs</a:t>
            </a:r>
          </a:p>
          <a:p>
            <a:pPr lvl="1"/>
            <a:r>
              <a:rPr lang="en-US" dirty="0"/>
              <a:t>jobload</a:t>
            </a:r>
          </a:p>
          <a:p>
            <a:r>
              <a:rPr lang="en-US" dirty="0"/>
              <a:t>historical</a:t>
            </a:r>
          </a:p>
          <a:p>
            <a:pPr lvl="1"/>
            <a:r>
              <a:rPr lang="en-US" dirty="0"/>
              <a:t>sacct</a:t>
            </a:r>
          </a:p>
          <a:p>
            <a:pPr lvl="1"/>
            <a:r>
              <a:rPr lang="en-US" dirty="0"/>
              <a:t>jobhist</a:t>
            </a:r>
          </a:p>
        </p:txBody>
      </p:sp>
    </p:spTree>
    <p:extLst>
      <p:ext uri="{BB962C8B-B14F-4D97-AF65-F5344CB8AC3E}">
        <p14:creationId xmlns:p14="http://schemas.microsoft.com/office/powerpoint/2010/main" val="17490942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Stopping Swarms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scancel</a:t>
            </a:r>
          </a:p>
        </p:txBody>
      </p:sp>
    </p:spTree>
    <p:extLst>
      <p:ext uri="{BB962C8B-B14F-4D97-AF65-F5344CB8AC3E}">
        <p14:creationId xmlns:p14="http://schemas.microsoft.com/office/powerpoint/2010/main" val="2782336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Complex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Rerunnable swarm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-e tests if the file exists</a:t>
            </a:r>
          </a:p>
        </p:txBody>
      </p:sp>
      <p:sp>
        <p:nvSpPr>
          <p:cNvPr id="4" name="Rectangle 3"/>
          <p:cNvSpPr/>
          <p:nvPr/>
        </p:nvSpPr>
        <p:spPr>
          <a:xfrm>
            <a:off x="242782" y="2477998"/>
            <a:ext cx="8590738" cy="128543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[[ -e file1.flag ]] || ( command1 &amp;&amp; touch file1.flag )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[[ -e file2.flag ]] || ( command2 &amp;&amp; touch file2.flag )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[[ -e file3.flag ]] || ( command3 &amp;&amp; touch file3.flag )</a:t>
            </a:r>
            <a:endParaRPr lang="en-US" dirty="0">
              <a:solidFill>
                <a:schemeClr val="tx1"/>
              </a:solidFill>
              <a:latin typeface="Lucida Console"/>
            </a:endParaRP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[[ -e file4.flag ]] || ( command4 &amp;&amp; touch file4.flag )</a:t>
            </a:r>
            <a:endParaRPr lang="en-US" dirty="0">
              <a:solidFill>
                <a:schemeClr val="tx1"/>
              </a:solidFill>
              <a:latin typeface="Lucida Console"/>
            </a:endParaRP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35649163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Complex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Very long command lines</a:t>
            </a:r>
          </a:p>
        </p:txBody>
      </p:sp>
      <p:sp>
        <p:nvSpPr>
          <p:cNvPr id="4" name="Rectangle 3"/>
          <p:cNvSpPr/>
          <p:nvPr/>
        </p:nvSpPr>
        <p:spPr>
          <a:xfrm>
            <a:off x="242782" y="2375274"/>
            <a:ext cx="8590738" cy="219127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>
                <a:solidFill>
                  <a:schemeClr val="tx1"/>
                </a:solidFill>
                <a:latin typeface="Lucida Console"/>
                <a:cs typeface="Lucida Console"/>
              </a:rPr>
              <a:t>cd /data/user/project; KMER="CCCTAACCCTAACCCTAA"; \</a:t>
            </a:r>
          </a:p>
          <a:p>
            <a:r>
              <a:rPr lang="en-US" sz="1400">
                <a:solidFill>
                  <a:schemeClr val="tx1"/>
                </a:solidFill>
                <a:latin typeface="Lucida Console"/>
                <a:cs typeface="Lucida Console"/>
              </a:rPr>
              <a:t>jellyfish count -C -m ${#KMER} \</a:t>
            </a:r>
          </a:p>
          <a:p>
            <a:r>
              <a:rPr lang="en-US" sz="1400">
                <a:solidFill>
                  <a:schemeClr val="tx1"/>
                </a:solidFill>
                <a:latin typeface="Lucida Console"/>
                <a:cs typeface="Lucida Console"/>
              </a:rPr>
              <a:t>-t 32 \</a:t>
            </a:r>
          </a:p>
          <a:p>
            <a:r>
              <a:rPr lang="en-US" sz="1400">
                <a:solidFill>
                  <a:schemeClr val="tx1"/>
                </a:solidFill>
                <a:latin typeface="Lucida Console"/>
                <a:cs typeface="Lucida Console"/>
              </a:rPr>
              <a:t>-c 7 \</a:t>
            </a:r>
          </a:p>
          <a:p>
            <a:r>
              <a:rPr lang="en-US" sz="1400">
                <a:solidFill>
                  <a:schemeClr val="tx1"/>
                </a:solidFill>
                <a:latin typeface="Lucida Console"/>
                <a:cs typeface="Lucida Console"/>
              </a:rPr>
              <a:t>-s 1000000000 \</a:t>
            </a:r>
          </a:p>
          <a:p>
            <a:r>
              <a:rPr lang="en-US" sz="1400">
                <a:solidFill>
                  <a:schemeClr val="tx1"/>
                </a:solidFill>
                <a:latin typeface="Lucida Console"/>
                <a:cs typeface="Lucida Console"/>
              </a:rPr>
              <a:t>-o /lscratch/$SLURM_JOBID/39sHMC_Tumor_genomic \</a:t>
            </a:r>
          </a:p>
          <a:p>
            <a:r>
              <a:rPr lang="en-US" sz="1400">
                <a:solidFill>
                  <a:schemeClr val="tx1"/>
                </a:solidFill>
                <a:latin typeface="Lucida Console"/>
                <a:cs typeface="Lucida Console"/>
              </a:rPr>
              <a:t>&lt;(samtools bam2fq /data/user/bam/0A4HMC/DNA/genomic/39sHMC_genomic.md.bam ); \</a:t>
            </a:r>
          </a:p>
          <a:p>
            <a:r>
              <a:rPr lang="en-US" sz="1400">
                <a:solidFill>
                  <a:schemeClr val="tx1"/>
                </a:solidFill>
                <a:latin typeface="Lucida Console"/>
                <a:cs typeface="Lucida Console"/>
              </a:rPr>
              <a:t>echo ${KMER} | jellyfish query /lscratch/$SLURM_JOBID/39sHMC_Tumor_genomic_0 \</a:t>
            </a:r>
          </a:p>
          <a:p>
            <a:r>
              <a:rPr lang="en-US" sz="1400">
                <a:solidFill>
                  <a:schemeClr val="tx1"/>
                </a:solidFill>
                <a:latin typeface="Lucida Console"/>
                <a:cs typeface="Lucida Console"/>
              </a:rPr>
              <a:t>&gt; 39sHMC_Tumor_genomic.telrpt.count</a:t>
            </a:r>
            <a:endParaRPr lang="en-US" sz="1400" dirty="0">
              <a:solidFill>
                <a:schemeClr val="tx1"/>
              </a:solidFill>
              <a:latin typeface="Lucida Console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25107483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Complex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Comments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--comment-char, --no-comment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242782" y="2375274"/>
            <a:ext cx="8590738" cy="19297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>
                <a:solidFill>
                  <a:schemeClr val="tx1"/>
                </a:solidFill>
                <a:latin typeface="Lucida Console"/>
              </a:rPr>
              <a:t># This is for the first file</a:t>
            </a:r>
          </a:p>
          <a:p>
            <a:endParaRPr lang="en-US" sz="1400" dirty="0">
              <a:solidFill>
                <a:schemeClr val="tx1"/>
              </a:solidFill>
              <a:latin typeface="Lucida Console"/>
            </a:endParaRPr>
          </a:p>
          <a:p>
            <a:r>
              <a:rPr lang="en-US" sz="1400" dirty="0">
                <a:solidFill>
                  <a:schemeClr val="tx1"/>
                </a:solidFill>
                <a:latin typeface="Lucida Console"/>
              </a:rPr>
              <a:t>command -i infile1 –o outfile1 –p 2 –r /path/to/file</a:t>
            </a:r>
          </a:p>
          <a:p>
            <a:endParaRPr lang="en-US" sz="1400" dirty="0">
              <a:solidFill>
                <a:schemeClr val="tx1"/>
              </a:solidFill>
              <a:latin typeface="Lucida Console"/>
            </a:endParaRPr>
          </a:p>
          <a:p>
            <a:r>
              <a:rPr lang="en-US" sz="1400" dirty="0">
                <a:solidFill>
                  <a:schemeClr val="tx1"/>
                </a:solidFill>
                <a:latin typeface="Lucida Console"/>
              </a:rPr>
              <a:t># This is for the next file</a:t>
            </a:r>
          </a:p>
          <a:p>
            <a:endParaRPr lang="en-US" sz="1400" dirty="0">
              <a:solidFill>
                <a:schemeClr val="tx1"/>
              </a:solidFill>
              <a:latin typeface="Lucida Console"/>
            </a:endParaRPr>
          </a:p>
          <a:p>
            <a:r>
              <a:rPr lang="en-US" sz="1400" dirty="0">
                <a:solidFill>
                  <a:schemeClr val="tx1"/>
                </a:solidFill>
                <a:latin typeface="Lucida Console"/>
              </a:rPr>
              <a:t>command –i infile2 –o outfile2 –p 2 –r /path/to/another/file</a:t>
            </a:r>
          </a:p>
        </p:txBody>
      </p:sp>
    </p:spTree>
    <p:extLst>
      <p:ext uri="{BB962C8B-B14F-4D97-AF65-F5344CB8AC3E}">
        <p14:creationId xmlns:p14="http://schemas.microsoft.com/office/powerpoint/2010/main" val="1497041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Complex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Environment variables</a:t>
            </a:r>
          </a:p>
          <a:p>
            <a:r>
              <a:rPr lang="en-US"/>
              <a:t>Defined BEFORE the job; passed to the swarm: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Defined WITHIN the job; part of the swarmfile</a:t>
            </a:r>
          </a:p>
        </p:txBody>
      </p:sp>
      <p:sp>
        <p:nvSpPr>
          <p:cNvPr id="4" name="Rectangle 3"/>
          <p:cNvSpPr/>
          <p:nvPr/>
        </p:nvSpPr>
        <p:spPr>
          <a:xfrm>
            <a:off x="242782" y="4732896"/>
            <a:ext cx="8590738" cy="12718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export TMPDIR=/lscratch/$SLURM_JOBID ; command –opt 1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export TMPDIR=/lscratch/$SLURM_JOBID ; command –opt 2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export TMPDIR=/lscratch/$SLURM_JOBID ; command –opt 3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export TMPDIR=/lscratch/$SLURM_JOBID ; command –opt 4</a:t>
            </a: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2782" y="3004856"/>
            <a:ext cx="8590738" cy="7305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$ 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swarm –f file.swarm --sbatch "--export=FILE=/path/to/file,DIR=/path/to/dir,VAL=12345"</a:t>
            </a:r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32864723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Blank Space for More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836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Differences in </a:t>
            </a:r>
            <a:r>
              <a:rPr lang="en-US" dirty="0" err="1"/>
              <a:t>Biowulf</a:t>
            </a:r>
            <a:r>
              <a:rPr lang="en-US" dirty="0"/>
              <a:t> 1 -&gt;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Jobs are allocated cores, rather than nodes</a:t>
            </a:r>
          </a:p>
          <a:p>
            <a:r>
              <a:rPr lang="en-US" dirty="0"/>
              <a:t>All resources must be allocated</a:t>
            </a:r>
          </a:p>
          <a:p>
            <a:r>
              <a:rPr lang="en-US"/>
              <a:t>All swarms are job arrays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933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  Comments?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6581" y="1743384"/>
            <a:ext cx="8220219" cy="13234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8000"/>
              <a:t>staff@helix.nih.gov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600" y="3422650"/>
            <a:ext cx="3187700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94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1614534" y="2320698"/>
            <a:ext cx="655797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/>
              <a:t>node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614534" y="3004670"/>
            <a:ext cx="791390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/>
              <a:t>socket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970666" y="4412158"/>
            <a:ext cx="599330" cy="369332"/>
          </a:xfrm>
          <a:prstGeom prst="rect">
            <a:avLst/>
          </a:prstGeom>
          <a:solidFill>
            <a:srgbClr val="CCFFCC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core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4062883" y="4851080"/>
            <a:ext cx="1443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cpus,</a:t>
            </a:r>
          </a:p>
          <a:p>
            <a:pPr algn="ctr"/>
            <a:r>
              <a:rPr lang="en-US"/>
              <a:t>hyperthreads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3065131" y="2320698"/>
            <a:ext cx="3583353" cy="2332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3135049" y="2427331"/>
            <a:ext cx="3429396" cy="909746"/>
            <a:chOff x="3135049" y="2427331"/>
            <a:chExt cx="3429396" cy="909746"/>
          </a:xfrm>
        </p:grpSpPr>
        <p:sp>
          <p:nvSpPr>
            <p:cNvPr id="152" name="Rectangle 151"/>
            <p:cNvSpPr/>
            <p:nvPr/>
          </p:nvSpPr>
          <p:spPr>
            <a:xfrm>
              <a:off x="3135049" y="2427331"/>
              <a:ext cx="3429396" cy="909746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3199830" y="2510124"/>
              <a:ext cx="360266" cy="729599"/>
              <a:chOff x="3011103" y="1254696"/>
              <a:chExt cx="360266" cy="729599"/>
            </a:xfrm>
          </p:grpSpPr>
          <p:sp>
            <p:nvSpPr>
              <p:cNvPr id="154" name="Rectangle 153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6" name="Group 165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76" name="Rounded Rectangle 175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7" name="Rounded Rectangle 176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9" name="Group 68"/>
            <p:cNvGrpSpPr/>
            <p:nvPr/>
          </p:nvGrpSpPr>
          <p:grpSpPr>
            <a:xfrm>
              <a:off x="3619123" y="2510124"/>
              <a:ext cx="360266" cy="729599"/>
              <a:chOff x="3011103" y="1254696"/>
              <a:chExt cx="360266" cy="729599"/>
            </a:xfrm>
          </p:grpSpPr>
          <p:sp>
            <p:nvSpPr>
              <p:cNvPr id="70" name="Rectangle 69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1" name="Group 70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72" name="Rounded Rectangle 71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Rounded Rectangle 72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4" name="Group 73"/>
            <p:cNvGrpSpPr/>
            <p:nvPr/>
          </p:nvGrpSpPr>
          <p:grpSpPr>
            <a:xfrm>
              <a:off x="4038416" y="2510124"/>
              <a:ext cx="360266" cy="729599"/>
              <a:chOff x="3011103" y="1254696"/>
              <a:chExt cx="360266" cy="729599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6" name="Group 75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77" name="Rounded Rectangle 76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Rounded Rectangle 77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9" name="Group 78"/>
            <p:cNvGrpSpPr/>
            <p:nvPr/>
          </p:nvGrpSpPr>
          <p:grpSpPr>
            <a:xfrm>
              <a:off x="4457709" y="2510124"/>
              <a:ext cx="360266" cy="729599"/>
              <a:chOff x="3011103" y="1254696"/>
              <a:chExt cx="360266" cy="729599"/>
            </a:xfrm>
          </p:grpSpPr>
          <p:sp>
            <p:nvSpPr>
              <p:cNvPr id="80" name="Rectangle 79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1" name="Group 80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82" name="Rounded Rectangle 81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ounded Rectangle 82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4" name="Group 83"/>
            <p:cNvGrpSpPr/>
            <p:nvPr/>
          </p:nvGrpSpPr>
          <p:grpSpPr>
            <a:xfrm>
              <a:off x="4877002" y="2510124"/>
              <a:ext cx="360266" cy="729599"/>
              <a:chOff x="3011103" y="1254696"/>
              <a:chExt cx="360266" cy="729599"/>
            </a:xfrm>
          </p:grpSpPr>
          <p:sp>
            <p:nvSpPr>
              <p:cNvPr id="85" name="Rectangle 84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6" name="Group 85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87" name="Rounded Rectangle 86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ounded Rectangle 87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9" name="Group 88"/>
            <p:cNvGrpSpPr/>
            <p:nvPr/>
          </p:nvGrpSpPr>
          <p:grpSpPr>
            <a:xfrm>
              <a:off x="5296295" y="2510124"/>
              <a:ext cx="360266" cy="729599"/>
              <a:chOff x="3011103" y="1254696"/>
              <a:chExt cx="360266" cy="729599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1" name="Group 90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92" name="Rounded Rectangle 91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Rounded Rectangle 92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94" name="Group 93"/>
            <p:cNvGrpSpPr/>
            <p:nvPr/>
          </p:nvGrpSpPr>
          <p:grpSpPr>
            <a:xfrm>
              <a:off x="5715588" y="2510124"/>
              <a:ext cx="360266" cy="729599"/>
              <a:chOff x="3011103" y="1254696"/>
              <a:chExt cx="360266" cy="729599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6" name="Group 95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97" name="Rounded Rectangle 96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99" name="Group 98"/>
            <p:cNvGrpSpPr/>
            <p:nvPr/>
          </p:nvGrpSpPr>
          <p:grpSpPr>
            <a:xfrm>
              <a:off x="6134882" y="2510124"/>
              <a:ext cx="360266" cy="729599"/>
              <a:chOff x="3011103" y="1254696"/>
              <a:chExt cx="360266" cy="729599"/>
            </a:xfrm>
          </p:grpSpPr>
          <p:sp>
            <p:nvSpPr>
              <p:cNvPr id="100" name="Rectangle 99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1" name="Group 100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02" name="Rounded Rectangle 101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Rounded Rectangle 102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05" name="Group 104"/>
          <p:cNvGrpSpPr/>
          <p:nvPr/>
        </p:nvGrpSpPr>
        <p:grpSpPr>
          <a:xfrm>
            <a:off x="3137987" y="3594449"/>
            <a:ext cx="3429396" cy="909746"/>
            <a:chOff x="3135049" y="2427331"/>
            <a:chExt cx="3429396" cy="909746"/>
          </a:xfrm>
        </p:grpSpPr>
        <p:sp>
          <p:nvSpPr>
            <p:cNvPr id="106" name="Rectangle 105"/>
            <p:cNvSpPr/>
            <p:nvPr/>
          </p:nvSpPr>
          <p:spPr>
            <a:xfrm>
              <a:off x="3135049" y="2427331"/>
              <a:ext cx="3429396" cy="909746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7" name="Group 106"/>
            <p:cNvGrpSpPr/>
            <p:nvPr/>
          </p:nvGrpSpPr>
          <p:grpSpPr>
            <a:xfrm>
              <a:off x="3199830" y="2510124"/>
              <a:ext cx="360266" cy="729599"/>
              <a:chOff x="3011103" y="1254696"/>
              <a:chExt cx="360266" cy="729599"/>
            </a:xfrm>
          </p:grpSpPr>
          <p:sp>
            <p:nvSpPr>
              <p:cNvPr id="144" name="Rectangle 143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5" name="Group 144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46" name="Rounded Rectangle 145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Rounded Rectangle 146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08" name="Group 107"/>
            <p:cNvGrpSpPr/>
            <p:nvPr/>
          </p:nvGrpSpPr>
          <p:grpSpPr>
            <a:xfrm>
              <a:off x="3619123" y="2510124"/>
              <a:ext cx="360266" cy="729599"/>
              <a:chOff x="3011103" y="1254696"/>
              <a:chExt cx="360266" cy="729599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1" name="Group 140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42" name="Rounded Rectangle 141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Rounded Rectangle 142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09" name="Group 108"/>
            <p:cNvGrpSpPr/>
            <p:nvPr/>
          </p:nvGrpSpPr>
          <p:grpSpPr>
            <a:xfrm>
              <a:off x="4038416" y="2510124"/>
              <a:ext cx="360266" cy="729599"/>
              <a:chOff x="3011103" y="1254696"/>
              <a:chExt cx="360266" cy="729599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7" name="Group 136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38" name="Rounded Rectangle 137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Rounded Rectangle 138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0" name="Group 109"/>
            <p:cNvGrpSpPr/>
            <p:nvPr/>
          </p:nvGrpSpPr>
          <p:grpSpPr>
            <a:xfrm>
              <a:off x="4457709" y="2510124"/>
              <a:ext cx="360266" cy="729599"/>
              <a:chOff x="3011103" y="1254696"/>
              <a:chExt cx="360266" cy="729599"/>
            </a:xfrm>
          </p:grpSpPr>
          <p:sp>
            <p:nvSpPr>
              <p:cNvPr id="132" name="Rectangle 131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3" name="Group 132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34" name="Rounded Rectangle 133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Rounded Rectangle 134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1" name="Group 110"/>
            <p:cNvGrpSpPr/>
            <p:nvPr/>
          </p:nvGrpSpPr>
          <p:grpSpPr>
            <a:xfrm>
              <a:off x="4877002" y="2510124"/>
              <a:ext cx="360266" cy="729599"/>
              <a:chOff x="3011103" y="1254696"/>
              <a:chExt cx="360266" cy="729599"/>
            </a:xfrm>
          </p:grpSpPr>
          <p:sp>
            <p:nvSpPr>
              <p:cNvPr id="128" name="Rectangle 127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9" name="Group 128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30" name="Rounded Rectangle 129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Rounded Rectangle 130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2" name="Group 111"/>
            <p:cNvGrpSpPr/>
            <p:nvPr/>
          </p:nvGrpSpPr>
          <p:grpSpPr>
            <a:xfrm>
              <a:off x="5296295" y="2510124"/>
              <a:ext cx="360266" cy="729599"/>
              <a:chOff x="3011103" y="1254696"/>
              <a:chExt cx="360266" cy="729599"/>
            </a:xfrm>
          </p:grpSpPr>
          <p:sp>
            <p:nvSpPr>
              <p:cNvPr id="124" name="Rectangle 123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5" name="Group 124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26" name="Rounded Rectangle 125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Rounded Rectangle 126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3" name="Group 112"/>
            <p:cNvGrpSpPr/>
            <p:nvPr/>
          </p:nvGrpSpPr>
          <p:grpSpPr>
            <a:xfrm>
              <a:off x="5715588" y="2510124"/>
              <a:ext cx="360266" cy="729599"/>
              <a:chOff x="3011103" y="1254696"/>
              <a:chExt cx="360266" cy="729599"/>
            </a:xfrm>
          </p:grpSpPr>
          <p:sp>
            <p:nvSpPr>
              <p:cNvPr id="120" name="Rectangle 119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1" name="Group 120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22" name="Rounded Rectangle 121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4" name="Group 113"/>
            <p:cNvGrpSpPr/>
            <p:nvPr/>
          </p:nvGrpSpPr>
          <p:grpSpPr>
            <a:xfrm>
              <a:off x="6134882" y="2510124"/>
              <a:ext cx="360266" cy="729599"/>
              <a:chOff x="3011103" y="1254696"/>
              <a:chExt cx="360266" cy="729599"/>
            </a:xfrm>
          </p:grpSpPr>
          <p:sp>
            <p:nvSpPr>
              <p:cNvPr id="115" name="Rectangle 114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6" name="Group 115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17" name="Rounded Rectangle 116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Rounded Rectangle 118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cxnSp>
        <p:nvCxnSpPr>
          <p:cNvPr id="3" name="Straight Arrow Connector 2"/>
          <p:cNvCxnSpPr>
            <a:stCxn id="47" idx="3"/>
          </p:cNvCxnSpPr>
          <p:nvPr/>
        </p:nvCxnSpPr>
        <p:spPr>
          <a:xfrm>
            <a:off x="2270331" y="2505364"/>
            <a:ext cx="794800" cy="1846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48" idx="3"/>
          </p:cNvCxnSpPr>
          <p:nvPr/>
        </p:nvCxnSpPr>
        <p:spPr>
          <a:xfrm>
            <a:off x="2405924" y="3189336"/>
            <a:ext cx="793331" cy="54044"/>
          </a:xfrm>
          <a:prstGeom prst="straightConnector1">
            <a:avLst/>
          </a:prstGeom>
          <a:ln>
            <a:solidFill>
              <a:srgbClr val="C0504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8" idx="3"/>
          </p:cNvCxnSpPr>
          <p:nvPr/>
        </p:nvCxnSpPr>
        <p:spPr>
          <a:xfrm>
            <a:off x="2405924" y="3189336"/>
            <a:ext cx="729125" cy="471281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1" idx="3"/>
          </p:cNvCxnSpPr>
          <p:nvPr/>
        </p:nvCxnSpPr>
        <p:spPr>
          <a:xfrm flipV="1">
            <a:off x="2569996" y="3198343"/>
            <a:ext cx="629259" cy="1398481"/>
          </a:xfrm>
          <a:prstGeom prst="straightConnector1">
            <a:avLst/>
          </a:prstGeom>
          <a:ln>
            <a:solidFill>
              <a:srgbClr val="CCFF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>
            <a:stCxn id="51" idx="3"/>
          </p:cNvCxnSpPr>
          <p:nvPr/>
        </p:nvCxnSpPr>
        <p:spPr>
          <a:xfrm flipV="1">
            <a:off x="2569996" y="3202270"/>
            <a:ext cx="1103374" cy="1394554"/>
          </a:xfrm>
          <a:prstGeom prst="straightConnector1">
            <a:avLst/>
          </a:prstGeom>
          <a:ln>
            <a:solidFill>
              <a:srgbClr val="CCFF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>
            <a:stCxn id="51" idx="3"/>
          </p:cNvCxnSpPr>
          <p:nvPr/>
        </p:nvCxnSpPr>
        <p:spPr>
          <a:xfrm flipV="1">
            <a:off x="2569996" y="4476666"/>
            <a:ext cx="1215405" cy="120158"/>
          </a:xfrm>
          <a:prstGeom prst="straightConnector1">
            <a:avLst/>
          </a:prstGeom>
          <a:ln>
            <a:solidFill>
              <a:srgbClr val="CCFF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51" idx="3"/>
          </p:cNvCxnSpPr>
          <p:nvPr/>
        </p:nvCxnSpPr>
        <p:spPr>
          <a:xfrm flipV="1">
            <a:off x="2569996" y="4248838"/>
            <a:ext cx="629259" cy="347986"/>
          </a:xfrm>
          <a:prstGeom prst="straightConnector1">
            <a:avLst/>
          </a:prstGeom>
          <a:ln>
            <a:solidFill>
              <a:srgbClr val="CCFF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stCxn id="118" idx="0"/>
          </p:cNvCxnSpPr>
          <p:nvPr/>
        </p:nvCxnSpPr>
        <p:spPr>
          <a:xfrm flipH="1" flipV="1">
            <a:off x="4551240" y="3915565"/>
            <a:ext cx="233186" cy="9355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>
            <a:stCxn id="118" idx="0"/>
          </p:cNvCxnSpPr>
          <p:nvPr/>
        </p:nvCxnSpPr>
        <p:spPr>
          <a:xfrm flipH="1" flipV="1">
            <a:off x="4551240" y="4248838"/>
            <a:ext cx="233186" cy="60224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/>
          <p:cNvCxnSpPr>
            <a:stCxn id="118" idx="0"/>
          </p:cNvCxnSpPr>
          <p:nvPr/>
        </p:nvCxnSpPr>
        <p:spPr>
          <a:xfrm flipV="1">
            <a:off x="4784426" y="3915565"/>
            <a:ext cx="190127" cy="93551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118" idx="0"/>
          </p:cNvCxnSpPr>
          <p:nvPr/>
        </p:nvCxnSpPr>
        <p:spPr>
          <a:xfrm flipV="1">
            <a:off x="4784426" y="4248838"/>
            <a:ext cx="190127" cy="60224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/>
          <p:cNvCxnSpPr>
            <a:stCxn id="118" idx="0"/>
          </p:cNvCxnSpPr>
          <p:nvPr/>
        </p:nvCxnSpPr>
        <p:spPr>
          <a:xfrm flipH="1" flipV="1">
            <a:off x="3371369" y="4248838"/>
            <a:ext cx="1413057" cy="6022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/>
          <p:cNvCxnSpPr>
            <a:stCxn id="118" idx="0"/>
          </p:cNvCxnSpPr>
          <p:nvPr/>
        </p:nvCxnSpPr>
        <p:spPr>
          <a:xfrm flipH="1" flipV="1">
            <a:off x="3371369" y="3915565"/>
            <a:ext cx="1413057" cy="9355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Arrow Connector 211"/>
          <p:cNvCxnSpPr>
            <a:stCxn id="118" idx="0"/>
          </p:cNvCxnSpPr>
          <p:nvPr/>
        </p:nvCxnSpPr>
        <p:spPr>
          <a:xfrm flipH="1" flipV="1">
            <a:off x="3785401" y="4248838"/>
            <a:ext cx="999025" cy="6022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/>
          <p:cNvCxnSpPr>
            <a:stCxn id="118" idx="0"/>
          </p:cNvCxnSpPr>
          <p:nvPr/>
        </p:nvCxnSpPr>
        <p:spPr>
          <a:xfrm flipH="1" flipV="1">
            <a:off x="3785401" y="3915565"/>
            <a:ext cx="999025" cy="9355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Architectural Digest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227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>
            <a:off x="3308752" y="3383888"/>
            <a:ext cx="124291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 rot="16200000">
            <a:off x="-67443" y="3224349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subjobs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70872" y="2464840"/>
            <a:ext cx="815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swarm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3308752" y="2869643"/>
            <a:ext cx="1184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swarm -t 2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716407" y="2706779"/>
            <a:ext cx="2189064" cy="1354217"/>
            <a:chOff x="704089" y="4620790"/>
            <a:chExt cx="2189064" cy="1354217"/>
          </a:xfrm>
        </p:grpSpPr>
        <p:sp>
          <p:nvSpPr>
            <p:cNvPr id="11" name="TextBox 10"/>
            <p:cNvSpPr txBox="1"/>
            <p:nvPr/>
          </p:nvSpPr>
          <p:spPr>
            <a:xfrm>
              <a:off x="704089" y="4620790"/>
              <a:ext cx="288661" cy="338554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/>
                <a:t>0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92750" y="4620790"/>
              <a:ext cx="190040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/>
                <a:t>hostname ; uptime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704089" y="4961618"/>
              <a:ext cx="288661" cy="338554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704089" y="5294922"/>
              <a:ext cx="288661" cy="338554"/>
            </a:xfrm>
            <a:prstGeom prst="rect">
              <a:avLst/>
            </a:prstGeom>
            <a:solidFill>
              <a:srgbClr val="3366FF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/>
                <a:t>2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704089" y="5636453"/>
              <a:ext cx="288661" cy="338554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/>
                <a:t>3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992750" y="4962345"/>
              <a:ext cx="190040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/>
                <a:t>hostname ; uptime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992750" y="5297899"/>
              <a:ext cx="190040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/>
                <a:t>hostname ; uptime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992750" y="5636453"/>
              <a:ext cx="190040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/>
                <a:t>hostname ; uptime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913506" y="2464840"/>
            <a:ext cx="3583353" cy="2332914"/>
            <a:chOff x="2290671" y="3852221"/>
            <a:chExt cx="3583353" cy="2332914"/>
          </a:xfrm>
        </p:grpSpPr>
        <p:sp>
          <p:nvSpPr>
            <p:cNvPr id="56" name="Rectangle 55"/>
            <p:cNvSpPr/>
            <p:nvPr/>
          </p:nvSpPr>
          <p:spPr>
            <a:xfrm>
              <a:off x="2290671" y="3852221"/>
              <a:ext cx="3583353" cy="23329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2360589" y="3958854"/>
              <a:ext cx="3429396" cy="909746"/>
              <a:chOff x="3135049" y="2427331"/>
              <a:chExt cx="3429396" cy="909746"/>
            </a:xfrm>
          </p:grpSpPr>
          <p:sp>
            <p:nvSpPr>
              <p:cNvPr id="58" name="Rectangle 57"/>
              <p:cNvSpPr/>
              <p:nvPr/>
            </p:nvSpPr>
            <p:spPr>
              <a:xfrm>
                <a:off x="3135049" y="2427331"/>
                <a:ext cx="3429396" cy="90974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9" name="Group 58"/>
              <p:cNvGrpSpPr/>
              <p:nvPr/>
            </p:nvGrpSpPr>
            <p:grpSpPr>
              <a:xfrm>
                <a:off x="3199830" y="2510124"/>
                <a:ext cx="360266" cy="729599"/>
                <a:chOff x="3011103" y="1254696"/>
                <a:chExt cx="360266" cy="729599"/>
              </a:xfrm>
            </p:grpSpPr>
            <p:sp>
              <p:nvSpPr>
                <p:cNvPr id="126" name="Rectangle 125"/>
                <p:cNvSpPr/>
                <p:nvPr/>
              </p:nvSpPr>
              <p:spPr>
                <a:xfrm>
                  <a:off x="3011103" y="1254696"/>
                  <a:ext cx="360266" cy="729599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27" name="Group 126"/>
                <p:cNvGrpSpPr/>
                <p:nvPr/>
              </p:nvGrpSpPr>
              <p:grpSpPr>
                <a:xfrm>
                  <a:off x="3046286" y="1304236"/>
                  <a:ext cx="289901" cy="630518"/>
                  <a:chOff x="5482386" y="1237940"/>
                  <a:chExt cx="289901" cy="630518"/>
                </a:xfrm>
              </p:grpSpPr>
              <p:sp>
                <p:nvSpPr>
                  <p:cNvPr id="128" name="Rounded Rectangle 127"/>
                  <p:cNvSpPr/>
                  <p:nvPr/>
                </p:nvSpPr>
                <p:spPr>
                  <a:xfrm>
                    <a:off x="5484074" y="1237940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9" name="Rounded Rectangle 128"/>
                  <p:cNvSpPr/>
                  <p:nvPr/>
                </p:nvSpPr>
                <p:spPr>
                  <a:xfrm>
                    <a:off x="5482386" y="1553199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0" name="Group 59"/>
              <p:cNvGrpSpPr/>
              <p:nvPr/>
            </p:nvGrpSpPr>
            <p:grpSpPr>
              <a:xfrm>
                <a:off x="3619123" y="2510124"/>
                <a:ext cx="360266" cy="729599"/>
                <a:chOff x="3011103" y="1254696"/>
                <a:chExt cx="360266" cy="729599"/>
              </a:xfrm>
            </p:grpSpPr>
            <p:sp>
              <p:nvSpPr>
                <p:cNvPr id="122" name="Rectangle 121"/>
                <p:cNvSpPr/>
                <p:nvPr/>
              </p:nvSpPr>
              <p:spPr>
                <a:xfrm>
                  <a:off x="3011103" y="1254696"/>
                  <a:ext cx="360266" cy="729599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23" name="Group 122"/>
                <p:cNvGrpSpPr/>
                <p:nvPr/>
              </p:nvGrpSpPr>
              <p:grpSpPr>
                <a:xfrm>
                  <a:off x="3046286" y="1304236"/>
                  <a:ext cx="289901" cy="630518"/>
                  <a:chOff x="5482386" y="1237940"/>
                  <a:chExt cx="289901" cy="630518"/>
                </a:xfrm>
              </p:grpSpPr>
              <p:sp>
                <p:nvSpPr>
                  <p:cNvPr id="124" name="Rounded Rectangle 123"/>
                  <p:cNvSpPr/>
                  <p:nvPr/>
                </p:nvSpPr>
                <p:spPr>
                  <a:xfrm>
                    <a:off x="5484074" y="1237940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" name="Rounded Rectangle 124"/>
                  <p:cNvSpPr/>
                  <p:nvPr/>
                </p:nvSpPr>
                <p:spPr>
                  <a:xfrm>
                    <a:off x="5482386" y="1553199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1" name="Group 60"/>
              <p:cNvGrpSpPr/>
              <p:nvPr/>
            </p:nvGrpSpPr>
            <p:grpSpPr>
              <a:xfrm>
                <a:off x="4038416" y="2510124"/>
                <a:ext cx="360266" cy="729599"/>
                <a:chOff x="3011103" y="1254696"/>
                <a:chExt cx="360266" cy="729599"/>
              </a:xfrm>
            </p:grpSpPr>
            <p:sp>
              <p:nvSpPr>
                <p:cNvPr id="118" name="Rectangle 117"/>
                <p:cNvSpPr/>
                <p:nvPr/>
              </p:nvSpPr>
              <p:spPr>
                <a:xfrm>
                  <a:off x="3011103" y="1254696"/>
                  <a:ext cx="360266" cy="729599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19" name="Group 118"/>
                <p:cNvGrpSpPr/>
                <p:nvPr/>
              </p:nvGrpSpPr>
              <p:grpSpPr>
                <a:xfrm>
                  <a:off x="3046286" y="1304236"/>
                  <a:ext cx="289901" cy="630518"/>
                  <a:chOff x="5482386" y="1237940"/>
                  <a:chExt cx="289901" cy="630518"/>
                </a:xfrm>
              </p:grpSpPr>
              <p:sp>
                <p:nvSpPr>
                  <p:cNvPr id="120" name="Rounded Rectangle 119"/>
                  <p:cNvSpPr/>
                  <p:nvPr/>
                </p:nvSpPr>
                <p:spPr>
                  <a:xfrm>
                    <a:off x="5484074" y="1237940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" name="Rounded Rectangle 120"/>
                  <p:cNvSpPr/>
                  <p:nvPr/>
                </p:nvSpPr>
                <p:spPr>
                  <a:xfrm>
                    <a:off x="5482386" y="1553199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2" name="Group 61"/>
              <p:cNvGrpSpPr/>
              <p:nvPr/>
            </p:nvGrpSpPr>
            <p:grpSpPr>
              <a:xfrm>
                <a:off x="4457709" y="2510124"/>
                <a:ext cx="360266" cy="729599"/>
                <a:chOff x="3011103" y="1254696"/>
                <a:chExt cx="360266" cy="729599"/>
              </a:xfrm>
            </p:grpSpPr>
            <p:sp>
              <p:nvSpPr>
                <p:cNvPr id="114" name="Rectangle 113"/>
                <p:cNvSpPr/>
                <p:nvPr/>
              </p:nvSpPr>
              <p:spPr>
                <a:xfrm>
                  <a:off x="3011103" y="1254696"/>
                  <a:ext cx="360266" cy="729599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15" name="Group 114"/>
                <p:cNvGrpSpPr/>
                <p:nvPr/>
              </p:nvGrpSpPr>
              <p:grpSpPr>
                <a:xfrm>
                  <a:off x="3046286" y="1304236"/>
                  <a:ext cx="289901" cy="630518"/>
                  <a:chOff x="5482386" y="1237940"/>
                  <a:chExt cx="289901" cy="630518"/>
                </a:xfrm>
              </p:grpSpPr>
              <p:sp>
                <p:nvSpPr>
                  <p:cNvPr id="116" name="Rounded Rectangle 115"/>
                  <p:cNvSpPr/>
                  <p:nvPr/>
                </p:nvSpPr>
                <p:spPr>
                  <a:xfrm>
                    <a:off x="5484074" y="1237940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7" name="Rounded Rectangle 116"/>
                  <p:cNvSpPr/>
                  <p:nvPr/>
                </p:nvSpPr>
                <p:spPr>
                  <a:xfrm>
                    <a:off x="5482386" y="1553199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3" name="Group 62"/>
              <p:cNvGrpSpPr/>
              <p:nvPr/>
            </p:nvGrpSpPr>
            <p:grpSpPr>
              <a:xfrm>
                <a:off x="4877002" y="2510124"/>
                <a:ext cx="360266" cy="729599"/>
                <a:chOff x="3011103" y="1254696"/>
                <a:chExt cx="360266" cy="729599"/>
              </a:xfrm>
            </p:grpSpPr>
            <p:sp>
              <p:nvSpPr>
                <p:cNvPr id="79" name="Rectangle 78"/>
                <p:cNvSpPr/>
                <p:nvPr/>
              </p:nvSpPr>
              <p:spPr>
                <a:xfrm>
                  <a:off x="3011103" y="1254696"/>
                  <a:ext cx="360266" cy="729599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80" name="Group 79"/>
                <p:cNvGrpSpPr/>
                <p:nvPr/>
              </p:nvGrpSpPr>
              <p:grpSpPr>
                <a:xfrm>
                  <a:off x="3046286" y="1304236"/>
                  <a:ext cx="289901" cy="630518"/>
                  <a:chOff x="5482386" y="1237940"/>
                  <a:chExt cx="289901" cy="630518"/>
                </a:xfrm>
              </p:grpSpPr>
              <p:sp>
                <p:nvSpPr>
                  <p:cNvPr id="107" name="Rounded Rectangle 106"/>
                  <p:cNvSpPr/>
                  <p:nvPr/>
                </p:nvSpPr>
                <p:spPr>
                  <a:xfrm>
                    <a:off x="5484074" y="1237940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" name="Rounded Rectangle 112"/>
                  <p:cNvSpPr/>
                  <p:nvPr/>
                </p:nvSpPr>
                <p:spPr>
                  <a:xfrm>
                    <a:off x="5482386" y="1553199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4" name="Group 63"/>
              <p:cNvGrpSpPr/>
              <p:nvPr/>
            </p:nvGrpSpPr>
            <p:grpSpPr>
              <a:xfrm>
                <a:off x="5296295" y="2510124"/>
                <a:ext cx="360266" cy="729599"/>
                <a:chOff x="3011103" y="1254696"/>
                <a:chExt cx="360266" cy="729599"/>
              </a:xfrm>
            </p:grpSpPr>
            <p:sp>
              <p:nvSpPr>
                <p:cNvPr id="75" name="Rectangle 74"/>
                <p:cNvSpPr/>
                <p:nvPr/>
              </p:nvSpPr>
              <p:spPr>
                <a:xfrm>
                  <a:off x="3011103" y="1254696"/>
                  <a:ext cx="360266" cy="729599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76" name="Group 75"/>
                <p:cNvGrpSpPr/>
                <p:nvPr/>
              </p:nvGrpSpPr>
              <p:grpSpPr>
                <a:xfrm>
                  <a:off x="3046286" y="1304236"/>
                  <a:ext cx="289901" cy="630518"/>
                  <a:chOff x="5482386" y="1237940"/>
                  <a:chExt cx="289901" cy="630518"/>
                </a:xfrm>
              </p:grpSpPr>
              <p:sp>
                <p:nvSpPr>
                  <p:cNvPr id="77" name="Rounded Rectangle 76"/>
                  <p:cNvSpPr/>
                  <p:nvPr/>
                </p:nvSpPr>
                <p:spPr>
                  <a:xfrm>
                    <a:off x="5484074" y="1237940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" name="Rounded Rectangle 77"/>
                  <p:cNvSpPr/>
                  <p:nvPr/>
                </p:nvSpPr>
                <p:spPr>
                  <a:xfrm>
                    <a:off x="5482386" y="1553199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5" name="Group 64"/>
              <p:cNvGrpSpPr/>
              <p:nvPr/>
            </p:nvGrpSpPr>
            <p:grpSpPr>
              <a:xfrm>
                <a:off x="5715588" y="2510124"/>
                <a:ext cx="360266" cy="729599"/>
                <a:chOff x="3011103" y="1254696"/>
                <a:chExt cx="360266" cy="729599"/>
              </a:xfrm>
            </p:grpSpPr>
            <p:sp>
              <p:nvSpPr>
                <p:cNvPr id="71" name="Rectangle 70"/>
                <p:cNvSpPr/>
                <p:nvPr/>
              </p:nvSpPr>
              <p:spPr>
                <a:xfrm>
                  <a:off x="3011103" y="1254696"/>
                  <a:ext cx="360266" cy="729599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72" name="Group 71"/>
                <p:cNvGrpSpPr/>
                <p:nvPr/>
              </p:nvGrpSpPr>
              <p:grpSpPr>
                <a:xfrm>
                  <a:off x="3046286" y="1304236"/>
                  <a:ext cx="289901" cy="630518"/>
                  <a:chOff x="5482386" y="1237940"/>
                  <a:chExt cx="289901" cy="630518"/>
                </a:xfrm>
              </p:grpSpPr>
              <p:sp>
                <p:nvSpPr>
                  <p:cNvPr id="73" name="Rounded Rectangle 72"/>
                  <p:cNvSpPr/>
                  <p:nvPr/>
                </p:nvSpPr>
                <p:spPr>
                  <a:xfrm>
                    <a:off x="5484074" y="1237940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" name="Rounded Rectangle 73"/>
                  <p:cNvSpPr/>
                  <p:nvPr/>
                </p:nvSpPr>
                <p:spPr>
                  <a:xfrm>
                    <a:off x="5482386" y="1553199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6" name="Group 65"/>
              <p:cNvGrpSpPr/>
              <p:nvPr/>
            </p:nvGrpSpPr>
            <p:grpSpPr>
              <a:xfrm>
                <a:off x="6134882" y="2510124"/>
                <a:ext cx="360266" cy="729599"/>
                <a:chOff x="3011103" y="1254696"/>
                <a:chExt cx="360266" cy="729599"/>
              </a:xfrm>
            </p:grpSpPr>
            <p:sp>
              <p:nvSpPr>
                <p:cNvPr id="67" name="Rectangle 66"/>
                <p:cNvSpPr/>
                <p:nvPr/>
              </p:nvSpPr>
              <p:spPr>
                <a:xfrm>
                  <a:off x="3011103" y="1254696"/>
                  <a:ext cx="360266" cy="729599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8" name="Group 67"/>
                <p:cNvGrpSpPr/>
                <p:nvPr/>
              </p:nvGrpSpPr>
              <p:grpSpPr>
                <a:xfrm>
                  <a:off x="3046286" y="1304236"/>
                  <a:ext cx="289901" cy="630518"/>
                  <a:chOff x="5482386" y="1237940"/>
                  <a:chExt cx="289901" cy="630518"/>
                </a:xfrm>
              </p:grpSpPr>
              <p:sp>
                <p:nvSpPr>
                  <p:cNvPr id="69" name="Rounded Rectangle 68"/>
                  <p:cNvSpPr/>
                  <p:nvPr/>
                </p:nvSpPr>
                <p:spPr>
                  <a:xfrm>
                    <a:off x="5484074" y="1237940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" name="Rounded Rectangle 69"/>
                  <p:cNvSpPr/>
                  <p:nvPr/>
                </p:nvSpPr>
                <p:spPr>
                  <a:xfrm>
                    <a:off x="5482386" y="1553199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130" name="Group 129"/>
            <p:cNvGrpSpPr/>
            <p:nvPr/>
          </p:nvGrpSpPr>
          <p:grpSpPr>
            <a:xfrm>
              <a:off x="2363527" y="5125972"/>
              <a:ext cx="3429396" cy="909746"/>
              <a:chOff x="3135049" y="2427331"/>
              <a:chExt cx="3429396" cy="909746"/>
            </a:xfrm>
          </p:grpSpPr>
          <p:sp>
            <p:nvSpPr>
              <p:cNvPr id="131" name="Rectangle 130"/>
              <p:cNvSpPr/>
              <p:nvPr/>
            </p:nvSpPr>
            <p:spPr>
              <a:xfrm>
                <a:off x="3135049" y="2427331"/>
                <a:ext cx="3429396" cy="90974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2" name="Group 131"/>
              <p:cNvGrpSpPr/>
              <p:nvPr/>
            </p:nvGrpSpPr>
            <p:grpSpPr>
              <a:xfrm>
                <a:off x="3199830" y="2510124"/>
                <a:ext cx="360266" cy="729599"/>
                <a:chOff x="3011103" y="1254696"/>
                <a:chExt cx="360266" cy="729599"/>
              </a:xfrm>
            </p:grpSpPr>
            <p:sp>
              <p:nvSpPr>
                <p:cNvPr id="168" name="Rectangle 167"/>
                <p:cNvSpPr/>
                <p:nvPr/>
              </p:nvSpPr>
              <p:spPr>
                <a:xfrm>
                  <a:off x="3011103" y="1254696"/>
                  <a:ext cx="360266" cy="729599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9" name="Group 168"/>
                <p:cNvGrpSpPr/>
                <p:nvPr/>
              </p:nvGrpSpPr>
              <p:grpSpPr>
                <a:xfrm>
                  <a:off x="3046286" y="1304236"/>
                  <a:ext cx="289901" cy="630518"/>
                  <a:chOff x="5482386" y="1237940"/>
                  <a:chExt cx="289901" cy="630518"/>
                </a:xfrm>
              </p:grpSpPr>
              <p:sp>
                <p:nvSpPr>
                  <p:cNvPr id="170" name="Rounded Rectangle 169"/>
                  <p:cNvSpPr/>
                  <p:nvPr/>
                </p:nvSpPr>
                <p:spPr>
                  <a:xfrm>
                    <a:off x="5484074" y="1237940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1" name="Rounded Rectangle 170"/>
                  <p:cNvSpPr/>
                  <p:nvPr/>
                </p:nvSpPr>
                <p:spPr>
                  <a:xfrm>
                    <a:off x="5482386" y="1553199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3" name="Group 132"/>
              <p:cNvGrpSpPr/>
              <p:nvPr/>
            </p:nvGrpSpPr>
            <p:grpSpPr>
              <a:xfrm>
                <a:off x="3619123" y="2510124"/>
                <a:ext cx="360266" cy="729599"/>
                <a:chOff x="3011103" y="1254696"/>
                <a:chExt cx="360266" cy="729599"/>
              </a:xfrm>
            </p:grpSpPr>
            <p:sp>
              <p:nvSpPr>
                <p:cNvPr id="164" name="Rectangle 163"/>
                <p:cNvSpPr/>
                <p:nvPr/>
              </p:nvSpPr>
              <p:spPr>
                <a:xfrm>
                  <a:off x="3011103" y="1254696"/>
                  <a:ext cx="360266" cy="729599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5" name="Group 164"/>
                <p:cNvGrpSpPr/>
                <p:nvPr/>
              </p:nvGrpSpPr>
              <p:grpSpPr>
                <a:xfrm>
                  <a:off x="3046286" y="1304236"/>
                  <a:ext cx="289901" cy="630518"/>
                  <a:chOff x="5482386" y="1237940"/>
                  <a:chExt cx="289901" cy="630518"/>
                </a:xfrm>
              </p:grpSpPr>
              <p:sp>
                <p:nvSpPr>
                  <p:cNvPr id="166" name="Rounded Rectangle 165"/>
                  <p:cNvSpPr/>
                  <p:nvPr/>
                </p:nvSpPr>
                <p:spPr>
                  <a:xfrm>
                    <a:off x="5484074" y="1237940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ounded Rectangle 166"/>
                  <p:cNvSpPr/>
                  <p:nvPr/>
                </p:nvSpPr>
                <p:spPr>
                  <a:xfrm>
                    <a:off x="5482386" y="1553199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4" name="Group 133"/>
              <p:cNvGrpSpPr/>
              <p:nvPr/>
            </p:nvGrpSpPr>
            <p:grpSpPr>
              <a:xfrm>
                <a:off x="4038416" y="2510124"/>
                <a:ext cx="360266" cy="729599"/>
                <a:chOff x="3011103" y="1254696"/>
                <a:chExt cx="360266" cy="729599"/>
              </a:xfrm>
            </p:grpSpPr>
            <p:sp>
              <p:nvSpPr>
                <p:cNvPr id="160" name="Rectangle 159"/>
                <p:cNvSpPr/>
                <p:nvPr/>
              </p:nvSpPr>
              <p:spPr>
                <a:xfrm>
                  <a:off x="3011103" y="1254696"/>
                  <a:ext cx="360266" cy="729599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1" name="Group 160"/>
                <p:cNvGrpSpPr/>
                <p:nvPr/>
              </p:nvGrpSpPr>
              <p:grpSpPr>
                <a:xfrm>
                  <a:off x="3046286" y="1304236"/>
                  <a:ext cx="289901" cy="630518"/>
                  <a:chOff x="5482386" y="1237940"/>
                  <a:chExt cx="289901" cy="630518"/>
                </a:xfrm>
              </p:grpSpPr>
              <p:sp>
                <p:nvSpPr>
                  <p:cNvPr id="162" name="Rounded Rectangle 161"/>
                  <p:cNvSpPr/>
                  <p:nvPr/>
                </p:nvSpPr>
                <p:spPr>
                  <a:xfrm>
                    <a:off x="5484074" y="1237940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ounded Rectangle 162"/>
                  <p:cNvSpPr/>
                  <p:nvPr/>
                </p:nvSpPr>
                <p:spPr>
                  <a:xfrm>
                    <a:off x="5482386" y="1553199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5" name="Group 134"/>
              <p:cNvGrpSpPr/>
              <p:nvPr/>
            </p:nvGrpSpPr>
            <p:grpSpPr>
              <a:xfrm>
                <a:off x="4457709" y="2510124"/>
                <a:ext cx="360266" cy="729599"/>
                <a:chOff x="3011103" y="1254696"/>
                <a:chExt cx="360266" cy="729599"/>
              </a:xfrm>
            </p:grpSpPr>
            <p:sp>
              <p:nvSpPr>
                <p:cNvPr id="156" name="Rectangle 155"/>
                <p:cNvSpPr/>
                <p:nvPr/>
              </p:nvSpPr>
              <p:spPr>
                <a:xfrm>
                  <a:off x="3011103" y="1254696"/>
                  <a:ext cx="360266" cy="729599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57" name="Group 156"/>
                <p:cNvGrpSpPr/>
                <p:nvPr/>
              </p:nvGrpSpPr>
              <p:grpSpPr>
                <a:xfrm>
                  <a:off x="3046286" y="1304236"/>
                  <a:ext cx="289901" cy="630518"/>
                  <a:chOff x="5482386" y="1237940"/>
                  <a:chExt cx="289901" cy="630518"/>
                </a:xfrm>
              </p:grpSpPr>
              <p:sp>
                <p:nvSpPr>
                  <p:cNvPr id="158" name="Rounded Rectangle 157"/>
                  <p:cNvSpPr/>
                  <p:nvPr/>
                </p:nvSpPr>
                <p:spPr>
                  <a:xfrm>
                    <a:off x="5484074" y="1237940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9" name="Rounded Rectangle 158"/>
                  <p:cNvSpPr/>
                  <p:nvPr/>
                </p:nvSpPr>
                <p:spPr>
                  <a:xfrm>
                    <a:off x="5482386" y="1553199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6" name="Group 135"/>
              <p:cNvGrpSpPr/>
              <p:nvPr/>
            </p:nvGrpSpPr>
            <p:grpSpPr>
              <a:xfrm>
                <a:off x="4877002" y="2510124"/>
                <a:ext cx="360266" cy="729599"/>
                <a:chOff x="3011103" y="1254696"/>
                <a:chExt cx="360266" cy="729599"/>
              </a:xfrm>
            </p:grpSpPr>
            <p:sp>
              <p:nvSpPr>
                <p:cNvPr id="152" name="Rectangle 151"/>
                <p:cNvSpPr/>
                <p:nvPr/>
              </p:nvSpPr>
              <p:spPr>
                <a:xfrm>
                  <a:off x="3011103" y="1254696"/>
                  <a:ext cx="360266" cy="729599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53" name="Group 152"/>
                <p:cNvGrpSpPr/>
                <p:nvPr/>
              </p:nvGrpSpPr>
              <p:grpSpPr>
                <a:xfrm>
                  <a:off x="3046286" y="1304236"/>
                  <a:ext cx="289901" cy="630518"/>
                  <a:chOff x="5482386" y="1237940"/>
                  <a:chExt cx="289901" cy="630518"/>
                </a:xfrm>
              </p:grpSpPr>
              <p:sp>
                <p:nvSpPr>
                  <p:cNvPr id="154" name="Rounded Rectangle 153"/>
                  <p:cNvSpPr/>
                  <p:nvPr/>
                </p:nvSpPr>
                <p:spPr>
                  <a:xfrm>
                    <a:off x="5484074" y="1237940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5" name="Rounded Rectangle 154"/>
                  <p:cNvSpPr/>
                  <p:nvPr/>
                </p:nvSpPr>
                <p:spPr>
                  <a:xfrm>
                    <a:off x="5482386" y="1553199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7" name="Group 136"/>
              <p:cNvGrpSpPr/>
              <p:nvPr/>
            </p:nvGrpSpPr>
            <p:grpSpPr>
              <a:xfrm>
                <a:off x="5296295" y="2510124"/>
                <a:ext cx="360266" cy="729599"/>
                <a:chOff x="3011103" y="1254696"/>
                <a:chExt cx="360266" cy="729599"/>
              </a:xfrm>
            </p:grpSpPr>
            <p:sp>
              <p:nvSpPr>
                <p:cNvPr id="148" name="Rectangle 147"/>
                <p:cNvSpPr/>
                <p:nvPr/>
              </p:nvSpPr>
              <p:spPr>
                <a:xfrm>
                  <a:off x="3011103" y="1254696"/>
                  <a:ext cx="360266" cy="729599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9" name="Group 148"/>
                <p:cNvGrpSpPr/>
                <p:nvPr/>
              </p:nvGrpSpPr>
              <p:grpSpPr>
                <a:xfrm>
                  <a:off x="3046286" y="1304236"/>
                  <a:ext cx="289901" cy="630518"/>
                  <a:chOff x="5482386" y="1237940"/>
                  <a:chExt cx="289901" cy="630518"/>
                </a:xfrm>
              </p:grpSpPr>
              <p:sp>
                <p:nvSpPr>
                  <p:cNvPr id="150" name="Rounded Rectangle 149"/>
                  <p:cNvSpPr/>
                  <p:nvPr/>
                </p:nvSpPr>
                <p:spPr>
                  <a:xfrm>
                    <a:off x="5484074" y="1237940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1" name="Rounded Rectangle 150"/>
                  <p:cNvSpPr/>
                  <p:nvPr/>
                </p:nvSpPr>
                <p:spPr>
                  <a:xfrm>
                    <a:off x="5482386" y="1553199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8" name="Group 137"/>
              <p:cNvGrpSpPr/>
              <p:nvPr/>
            </p:nvGrpSpPr>
            <p:grpSpPr>
              <a:xfrm>
                <a:off x="5715588" y="2510124"/>
                <a:ext cx="360266" cy="729599"/>
                <a:chOff x="3011103" y="1254696"/>
                <a:chExt cx="360266" cy="729599"/>
              </a:xfrm>
            </p:grpSpPr>
            <p:sp>
              <p:nvSpPr>
                <p:cNvPr id="144" name="Rectangle 143"/>
                <p:cNvSpPr/>
                <p:nvPr/>
              </p:nvSpPr>
              <p:spPr>
                <a:xfrm>
                  <a:off x="3011103" y="1254696"/>
                  <a:ext cx="360266" cy="729599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5" name="Group 144"/>
                <p:cNvGrpSpPr/>
                <p:nvPr/>
              </p:nvGrpSpPr>
              <p:grpSpPr>
                <a:xfrm>
                  <a:off x="3046286" y="1304236"/>
                  <a:ext cx="289901" cy="630518"/>
                  <a:chOff x="5482386" y="1237940"/>
                  <a:chExt cx="289901" cy="630518"/>
                </a:xfrm>
              </p:grpSpPr>
              <p:sp>
                <p:nvSpPr>
                  <p:cNvPr id="146" name="Rounded Rectangle 145"/>
                  <p:cNvSpPr/>
                  <p:nvPr/>
                </p:nvSpPr>
                <p:spPr>
                  <a:xfrm>
                    <a:off x="5484074" y="1237940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Rounded Rectangle 146"/>
                  <p:cNvSpPr/>
                  <p:nvPr/>
                </p:nvSpPr>
                <p:spPr>
                  <a:xfrm>
                    <a:off x="5482386" y="1553199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9" name="Group 138"/>
              <p:cNvGrpSpPr/>
              <p:nvPr/>
            </p:nvGrpSpPr>
            <p:grpSpPr>
              <a:xfrm>
                <a:off x="6134882" y="2510124"/>
                <a:ext cx="360266" cy="729599"/>
                <a:chOff x="3011103" y="1254696"/>
                <a:chExt cx="360266" cy="729599"/>
              </a:xfrm>
            </p:grpSpPr>
            <p:sp>
              <p:nvSpPr>
                <p:cNvPr id="140" name="Rectangle 139"/>
                <p:cNvSpPr/>
                <p:nvPr/>
              </p:nvSpPr>
              <p:spPr>
                <a:xfrm>
                  <a:off x="3011103" y="1254696"/>
                  <a:ext cx="360266" cy="729599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/>
                <p:cNvGrpSpPr/>
                <p:nvPr/>
              </p:nvGrpSpPr>
              <p:grpSpPr>
                <a:xfrm>
                  <a:off x="3046286" y="1304236"/>
                  <a:ext cx="289901" cy="630518"/>
                  <a:chOff x="5482386" y="1237940"/>
                  <a:chExt cx="289901" cy="630518"/>
                </a:xfrm>
              </p:grpSpPr>
              <p:sp>
                <p:nvSpPr>
                  <p:cNvPr id="142" name="Rounded Rectangle 141"/>
                  <p:cNvSpPr/>
                  <p:nvPr/>
                </p:nvSpPr>
                <p:spPr>
                  <a:xfrm>
                    <a:off x="5484074" y="1237940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3" name="Rounded Rectangle 142"/>
                  <p:cNvSpPr/>
                  <p:nvPr/>
                </p:nvSpPr>
                <p:spPr>
                  <a:xfrm>
                    <a:off x="5482386" y="1553199"/>
                    <a:ext cx="288213" cy="315259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172" name="Rounded Rectangle 171"/>
            <p:cNvSpPr/>
            <p:nvPr/>
          </p:nvSpPr>
          <p:spPr>
            <a:xfrm>
              <a:off x="2460528" y="4091877"/>
              <a:ext cx="288213" cy="315259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73" name="Rounded Rectangle 172"/>
            <p:cNvSpPr/>
            <p:nvPr/>
          </p:nvSpPr>
          <p:spPr>
            <a:xfrm>
              <a:off x="2458840" y="4407136"/>
              <a:ext cx="288213" cy="315259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2467847" y="4072509"/>
              <a:ext cx="28364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0</a:t>
              </a: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2876547" y="4063860"/>
              <a:ext cx="299239" cy="657363"/>
              <a:chOff x="8267668" y="4168696"/>
              <a:chExt cx="299239" cy="657363"/>
            </a:xfrm>
          </p:grpSpPr>
          <p:grpSp>
            <p:nvGrpSpPr>
              <p:cNvPr id="175" name="Group 174"/>
              <p:cNvGrpSpPr/>
              <p:nvPr/>
            </p:nvGrpSpPr>
            <p:grpSpPr>
              <a:xfrm>
                <a:off x="8267668" y="4195541"/>
                <a:ext cx="289901" cy="630518"/>
                <a:chOff x="5482386" y="1237940"/>
                <a:chExt cx="289901" cy="630518"/>
              </a:xfrm>
              <a:solidFill>
                <a:srgbClr val="FFFF00"/>
              </a:solidFill>
            </p:grpSpPr>
            <p:sp>
              <p:nvSpPr>
                <p:cNvPr id="176" name="Rounded Rectangle 175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7" name="Rounded Rectangle 176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78" name="TextBox 177"/>
              <p:cNvSpPr txBox="1"/>
              <p:nvPr/>
            </p:nvSpPr>
            <p:spPr>
              <a:xfrm>
                <a:off x="8282070" y="4168696"/>
                <a:ext cx="28483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grpSp>
          <p:nvGrpSpPr>
            <p:cNvPr id="82" name="Group 81"/>
            <p:cNvGrpSpPr/>
            <p:nvPr/>
          </p:nvGrpSpPr>
          <p:grpSpPr>
            <a:xfrm>
              <a:off x="3298988" y="4081297"/>
              <a:ext cx="289901" cy="630518"/>
              <a:chOff x="5482386" y="1237940"/>
              <a:chExt cx="289901" cy="630518"/>
            </a:xfrm>
            <a:solidFill>
              <a:srgbClr val="3366FF"/>
            </a:solidFill>
          </p:grpSpPr>
          <p:sp>
            <p:nvSpPr>
              <p:cNvPr id="86" name="Rounded Rectangle 85"/>
              <p:cNvSpPr/>
              <p:nvPr/>
            </p:nvSpPr>
            <p:spPr>
              <a:xfrm>
                <a:off x="5484074" y="1237940"/>
                <a:ext cx="288213" cy="315259"/>
              </a:xfrm>
              <a:prstGeom prst="roundRect">
                <a:avLst/>
              </a:prstGeom>
              <a:grp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ounded Rectangle 86"/>
              <p:cNvSpPr/>
              <p:nvPr/>
            </p:nvSpPr>
            <p:spPr>
              <a:xfrm>
                <a:off x="5482386" y="1553199"/>
                <a:ext cx="288213" cy="315259"/>
              </a:xfrm>
              <a:prstGeom prst="roundRect">
                <a:avLst/>
              </a:prstGeom>
              <a:grp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3" name="TextBox 42"/>
            <p:cNvSpPr txBox="1"/>
            <p:nvPr/>
          </p:nvSpPr>
          <p:spPr>
            <a:xfrm>
              <a:off x="3307547" y="4058203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2</a:t>
              </a:r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3717182" y="4091877"/>
              <a:ext cx="289901" cy="630518"/>
              <a:chOff x="5482386" y="1237940"/>
              <a:chExt cx="289901" cy="630518"/>
            </a:xfrm>
            <a:solidFill>
              <a:srgbClr val="008000"/>
            </a:solidFill>
          </p:grpSpPr>
          <p:sp>
            <p:nvSpPr>
              <p:cNvPr id="84" name="Rounded Rectangle 83"/>
              <p:cNvSpPr/>
              <p:nvPr/>
            </p:nvSpPr>
            <p:spPr>
              <a:xfrm>
                <a:off x="5484074" y="1237940"/>
                <a:ext cx="288213" cy="315259"/>
              </a:xfrm>
              <a:prstGeom prst="roundRect">
                <a:avLst/>
              </a:prstGeom>
              <a:grp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ounded Rectangle 84"/>
              <p:cNvSpPr/>
              <p:nvPr/>
            </p:nvSpPr>
            <p:spPr>
              <a:xfrm>
                <a:off x="5482386" y="1553199"/>
                <a:ext cx="288213" cy="315259"/>
              </a:xfrm>
              <a:prstGeom prst="roundRect">
                <a:avLst/>
              </a:prstGeom>
              <a:grp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3735858" y="4068869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3</a:t>
              </a:r>
            </a:p>
          </p:txBody>
        </p:sp>
      </p:grpSp>
      <p:sp>
        <p:nvSpPr>
          <p:cNvPr id="179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Simple swarm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13049" y="5883289"/>
            <a:ext cx="398558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/>
              <a:t>single-threaded swarm</a:t>
            </a:r>
          </a:p>
        </p:txBody>
      </p:sp>
    </p:spTree>
    <p:extLst>
      <p:ext uri="{BB962C8B-B14F-4D97-AF65-F5344CB8AC3E}">
        <p14:creationId xmlns:p14="http://schemas.microsoft.com/office/powerpoint/2010/main" val="968572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>
            <a:off x="3308752" y="3383888"/>
            <a:ext cx="124291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 rot="16200000">
            <a:off x="-67443" y="3224349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subjobs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86195" y="2464840"/>
            <a:ext cx="1184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swarm -t 3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3289654" y="2869643"/>
            <a:ext cx="1184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swarm -t 4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716407" y="2706779"/>
            <a:ext cx="2189064" cy="1354217"/>
            <a:chOff x="704089" y="4620790"/>
            <a:chExt cx="2189064" cy="1354217"/>
          </a:xfrm>
        </p:grpSpPr>
        <p:sp>
          <p:nvSpPr>
            <p:cNvPr id="11" name="TextBox 10"/>
            <p:cNvSpPr txBox="1"/>
            <p:nvPr/>
          </p:nvSpPr>
          <p:spPr>
            <a:xfrm>
              <a:off x="704089" y="4620790"/>
              <a:ext cx="288661" cy="338554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/>
                <a:t>0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92750" y="4620790"/>
              <a:ext cx="190040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/>
                <a:t>hostname ; uptime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704089" y="4961618"/>
              <a:ext cx="288661" cy="338554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704089" y="5294922"/>
              <a:ext cx="288661" cy="338554"/>
            </a:xfrm>
            <a:prstGeom prst="rect">
              <a:avLst/>
            </a:prstGeom>
            <a:solidFill>
              <a:srgbClr val="3366FF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/>
                <a:t>2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704089" y="5636453"/>
              <a:ext cx="288661" cy="338554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/>
                <a:t>3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992750" y="4962345"/>
              <a:ext cx="190040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/>
                <a:t>hostname ; uptime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992750" y="5297899"/>
              <a:ext cx="190040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/>
                <a:t>hostname ; uptime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992750" y="5636453"/>
              <a:ext cx="190040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/>
                <a:t>hostname ; uptime</a:t>
              </a:r>
            </a:p>
          </p:txBody>
        </p:sp>
      </p:grpSp>
      <p:sp>
        <p:nvSpPr>
          <p:cNvPr id="56" name="Rectangle 55"/>
          <p:cNvSpPr/>
          <p:nvPr/>
        </p:nvSpPr>
        <p:spPr>
          <a:xfrm>
            <a:off x="4913506" y="2464840"/>
            <a:ext cx="3583353" cy="2332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4983424" y="2571473"/>
            <a:ext cx="3429396" cy="909746"/>
            <a:chOff x="3135049" y="2427331"/>
            <a:chExt cx="3429396" cy="909746"/>
          </a:xfrm>
        </p:grpSpPr>
        <p:sp>
          <p:nvSpPr>
            <p:cNvPr id="58" name="Rectangle 57"/>
            <p:cNvSpPr/>
            <p:nvPr/>
          </p:nvSpPr>
          <p:spPr>
            <a:xfrm>
              <a:off x="3135049" y="2427331"/>
              <a:ext cx="3429396" cy="909746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3199830" y="2510124"/>
              <a:ext cx="360266" cy="729599"/>
              <a:chOff x="3011103" y="1254696"/>
              <a:chExt cx="360266" cy="729599"/>
            </a:xfrm>
          </p:grpSpPr>
          <p:sp>
            <p:nvSpPr>
              <p:cNvPr id="126" name="Rectangle 125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28" name="Rounded Rectangle 127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Rounded Rectangle 128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0" name="Group 59"/>
            <p:cNvGrpSpPr/>
            <p:nvPr/>
          </p:nvGrpSpPr>
          <p:grpSpPr>
            <a:xfrm>
              <a:off x="3619123" y="2510124"/>
              <a:ext cx="360266" cy="729599"/>
              <a:chOff x="3011103" y="1254696"/>
              <a:chExt cx="360266" cy="729599"/>
            </a:xfrm>
          </p:grpSpPr>
          <p:sp>
            <p:nvSpPr>
              <p:cNvPr id="122" name="Rectangle 121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3" name="Group 122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24" name="Rounded Rectangle 123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Rounded Rectangle 124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1" name="Group 60"/>
            <p:cNvGrpSpPr/>
            <p:nvPr/>
          </p:nvGrpSpPr>
          <p:grpSpPr>
            <a:xfrm>
              <a:off x="4038416" y="2510124"/>
              <a:ext cx="360266" cy="729599"/>
              <a:chOff x="3011103" y="1254696"/>
              <a:chExt cx="360266" cy="729599"/>
            </a:xfrm>
          </p:grpSpPr>
          <p:sp>
            <p:nvSpPr>
              <p:cNvPr id="118" name="Rectangle 117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9" name="Group 118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20" name="Rounded Rectangle 119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2" name="Group 61"/>
            <p:cNvGrpSpPr/>
            <p:nvPr/>
          </p:nvGrpSpPr>
          <p:grpSpPr>
            <a:xfrm>
              <a:off x="4457709" y="2510124"/>
              <a:ext cx="360266" cy="729599"/>
              <a:chOff x="3011103" y="1254696"/>
              <a:chExt cx="360266" cy="729599"/>
            </a:xfrm>
          </p:grpSpPr>
          <p:sp>
            <p:nvSpPr>
              <p:cNvPr id="114" name="Rectangle 113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5" name="Group 114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16" name="Rounded Rectangle 115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ounded Rectangle 116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3" name="Group 62"/>
            <p:cNvGrpSpPr/>
            <p:nvPr/>
          </p:nvGrpSpPr>
          <p:grpSpPr>
            <a:xfrm>
              <a:off x="4877002" y="2510124"/>
              <a:ext cx="360266" cy="729599"/>
              <a:chOff x="3011103" y="1254696"/>
              <a:chExt cx="360266" cy="729599"/>
            </a:xfrm>
          </p:grpSpPr>
          <p:sp>
            <p:nvSpPr>
              <p:cNvPr id="79" name="Rectangle 78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0" name="Group 79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07" name="Rounded Rectangle 106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Rounded Rectangle 112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4" name="Group 63"/>
            <p:cNvGrpSpPr/>
            <p:nvPr/>
          </p:nvGrpSpPr>
          <p:grpSpPr>
            <a:xfrm>
              <a:off x="5296295" y="2510124"/>
              <a:ext cx="360266" cy="729599"/>
              <a:chOff x="3011103" y="1254696"/>
              <a:chExt cx="360266" cy="729599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6" name="Group 75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77" name="Rounded Rectangle 76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Rounded Rectangle 77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5" name="Group 64"/>
            <p:cNvGrpSpPr/>
            <p:nvPr/>
          </p:nvGrpSpPr>
          <p:grpSpPr>
            <a:xfrm>
              <a:off x="5715588" y="2510124"/>
              <a:ext cx="360266" cy="729599"/>
              <a:chOff x="3011103" y="1254696"/>
              <a:chExt cx="360266" cy="729599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2" name="Group 71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73" name="Rounded Rectangle 72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Rounded Rectangle 73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6" name="Group 65"/>
            <p:cNvGrpSpPr/>
            <p:nvPr/>
          </p:nvGrpSpPr>
          <p:grpSpPr>
            <a:xfrm>
              <a:off x="6134882" y="2510124"/>
              <a:ext cx="360266" cy="729599"/>
              <a:chOff x="3011103" y="1254696"/>
              <a:chExt cx="360266" cy="729599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8" name="Group 67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69" name="Rounded Rectangle 68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Rounded Rectangle 69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30" name="Group 129"/>
          <p:cNvGrpSpPr/>
          <p:nvPr/>
        </p:nvGrpSpPr>
        <p:grpSpPr>
          <a:xfrm>
            <a:off x="4986362" y="3738591"/>
            <a:ext cx="3429396" cy="909746"/>
            <a:chOff x="3135049" y="2427331"/>
            <a:chExt cx="3429396" cy="909746"/>
          </a:xfrm>
        </p:grpSpPr>
        <p:sp>
          <p:nvSpPr>
            <p:cNvPr id="131" name="Rectangle 130"/>
            <p:cNvSpPr/>
            <p:nvPr/>
          </p:nvSpPr>
          <p:spPr>
            <a:xfrm>
              <a:off x="3135049" y="2427331"/>
              <a:ext cx="3429396" cy="909746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2" name="Group 131"/>
            <p:cNvGrpSpPr/>
            <p:nvPr/>
          </p:nvGrpSpPr>
          <p:grpSpPr>
            <a:xfrm>
              <a:off x="3199830" y="2510124"/>
              <a:ext cx="360266" cy="729599"/>
              <a:chOff x="3011103" y="1254696"/>
              <a:chExt cx="360266" cy="729599"/>
            </a:xfrm>
          </p:grpSpPr>
          <p:sp>
            <p:nvSpPr>
              <p:cNvPr id="168" name="Rectangle 167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9" name="Group 168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70" name="Rounded Rectangle 169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1" name="Rounded Rectangle 170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3" name="Group 132"/>
            <p:cNvGrpSpPr/>
            <p:nvPr/>
          </p:nvGrpSpPr>
          <p:grpSpPr>
            <a:xfrm>
              <a:off x="3619123" y="2510124"/>
              <a:ext cx="360266" cy="729599"/>
              <a:chOff x="3011103" y="1254696"/>
              <a:chExt cx="360266" cy="729599"/>
            </a:xfrm>
          </p:grpSpPr>
          <p:sp>
            <p:nvSpPr>
              <p:cNvPr id="164" name="Rectangle 163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5" name="Group 164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66" name="Rounded Rectangle 165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Rounded Rectangle 166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4" name="Group 133"/>
            <p:cNvGrpSpPr/>
            <p:nvPr/>
          </p:nvGrpSpPr>
          <p:grpSpPr>
            <a:xfrm>
              <a:off x="4038416" y="2510124"/>
              <a:ext cx="360266" cy="729599"/>
              <a:chOff x="3011103" y="1254696"/>
              <a:chExt cx="360266" cy="729599"/>
            </a:xfrm>
          </p:grpSpPr>
          <p:sp>
            <p:nvSpPr>
              <p:cNvPr id="160" name="Rectangle 159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1" name="Group 160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5" name="Group 134"/>
            <p:cNvGrpSpPr/>
            <p:nvPr/>
          </p:nvGrpSpPr>
          <p:grpSpPr>
            <a:xfrm>
              <a:off x="4457709" y="2510124"/>
              <a:ext cx="360266" cy="729599"/>
              <a:chOff x="3011103" y="1254696"/>
              <a:chExt cx="360266" cy="729599"/>
            </a:xfrm>
          </p:grpSpPr>
          <p:sp>
            <p:nvSpPr>
              <p:cNvPr id="156" name="Rectangle 155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7" name="Group 156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58" name="Rounded Rectangle 157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Rounded Rectangle 158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6" name="Group 135"/>
            <p:cNvGrpSpPr/>
            <p:nvPr/>
          </p:nvGrpSpPr>
          <p:grpSpPr>
            <a:xfrm>
              <a:off x="4877002" y="2510124"/>
              <a:ext cx="360266" cy="729599"/>
              <a:chOff x="3011103" y="1254696"/>
              <a:chExt cx="360266" cy="729599"/>
            </a:xfrm>
          </p:grpSpPr>
          <p:sp>
            <p:nvSpPr>
              <p:cNvPr id="152" name="Rectangle 151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3" name="Group 152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54" name="Rounded Rectangle 153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Rounded Rectangle 154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7" name="Group 136"/>
            <p:cNvGrpSpPr/>
            <p:nvPr/>
          </p:nvGrpSpPr>
          <p:grpSpPr>
            <a:xfrm>
              <a:off x="5296295" y="2510124"/>
              <a:ext cx="360266" cy="729599"/>
              <a:chOff x="3011103" y="1254696"/>
              <a:chExt cx="360266" cy="729599"/>
            </a:xfrm>
          </p:grpSpPr>
          <p:sp>
            <p:nvSpPr>
              <p:cNvPr id="148" name="Rectangle 147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9" name="Group 148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50" name="Rounded Rectangle 149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8" name="Group 137"/>
            <p:cNvGrpSpPr/>
            <p:nvPr/>
          </p:nvGrpSpPr>
          <p:grpSpPr>
            <a:xfrm>
              <a:off x="5715588" y="2510124"/>
              <a:ext cx="360266" cy="729599"/>
              <a:chOff x="3011103" y="1254696"/>
              <a:chExt cx="360266" cy="729599"/>
            </a:xfrm>
          </p:grpSpPr>
          <p:sp>
            <p:nvSpPr>
              <p:cNvPr id="144" name="Rectangle 143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5" name="Group 144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46" name="Rounded Rectangle 145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Rounded Rectangle 146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9" name="Group 138"/>
            <p:cNvGrpSpPr/>
            <p:nvPr/>
          </p:nvGrpSpPr>
          <p:grpSpPr>
            <a:xfrm>
              <a:off x="6134882" y="2510124"/>
              <a:ext cx="360266" cy="729599"/>
              <a:chOff x="3011103" y="1254696"/>
              <a:chExt cx="360266" cy="729599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011103" y="1254696"/>
                <a:ext cx="360266" cy="7295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1" name="Group 140"/>
              <p:cNvGrpSpPr/>
              <p:nvPr/>
            </p:nvGrpSpPr>
            <p:grpSpPr>
              <a:xfrm>
                <a:off x="3046286" y="1304236"/>
                <a:ext cx="289901" cy="630518"/>
                <a:chOff x="5482386" y="1237940"/>
                <a:chExt cx="289901" cy="630518"/>
              </a:xfrm>
            </p:grpSpPr>
            <p:sp>
              <p:nvSpPr>
                <p:cNvPr id="142" name="Rounded Rectangle 141"/>
                <p:cNvSpPr/>
                <p:nvPr/>
              </p:nvSpPr>
              <p:spPr>
                <a:xfrm>
                  <a:off x="5484074" y="1237940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Rounded Rectangle 142"/>
                <p:cNvSpPr/>
                <p:nvPr/>
              </p:nvSpPr>
              <p:spPr>
                <a:xfrm>
                  <a:off x="5482386" y="1553199"/>
                  <a:ext cx="288213" cy="315259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172" name="Rounded Rectangle 171"/>
          <p:cNvSpPr/>
          <p:nvPr/>
        </p:nvSpPr>
        <p:spPr>
          <a:xfrm>
            <a:off x="5083363" y="2704496"/>
            <a:ext cx="288213" cy="31525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73" name="Rounded Rectangle 172"/>
          <p:cNvSpPr/>
          <p:nvPr/>
        </p:nvSpPr>
        <p:spPr>
          <a:xfrm>
            <a:off x="5081675" y="3019755"/>
            <a:ext cx="288213" cy="31525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5090682" y="2685128"/>
            <a:ext cx="2836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rgbClr val="000000"/>
                </a:solidFill>
              </a:rPr>
              <a:t>0</a:t>
            </a:r>
          </a:p>
        </p:txBody>
      </p:sp>
      <p:grpSp>
        <p:nvGrpSpPr>
          <p:cNvPr id="175" name="Group 174"/>
          <p:cNvGrpSpPr/>
          <p:nvPr/>
        </p:nvGrpSpPr>
        <p:grpSpPr>
          <a:xfrm>
            <a:off x="5920497" y="2703231"/>
            <a:ext cx="289901" cy="630518"/>
            <a:chOff x="5482386" y="1237940"/>
            <a:chExt cx="289901" cy="630518"/>
          </a:xfrm>
          <a:solidFill>
            <a:srgbClr val="FFFF00"/>
          </a:solidFill>
        </p:grpSpPr>
        <p:sp>
          <p:nvSpPr>
            <p:cNvPr id="176" name="Rounded Rectangle 175"/>
            <p:cNvSpPr/>
            <p:nvPr/>
          </p:nvSpPr>
          <p:spPr>
            <a:xfrm>
              <a:off x="5484074" y="1237940"/>
              <a:ext cx="288213" cy="315259"/>
            </a:xfrm>
            <a:prstGeom prst="round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ounded Rectangle 176"/>
            <p:cNvSpPr/>
            <p:nvPr/>
          </p:nvSpPr>
          <p:spPr>
            <a:xfrm>
              <a:off x="5482386" y="1553199"/>
              <a:ext cx="288213" cy="315259"/>
            </a:xfrm>
            <a:prstGeom prst="round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8" name="TextBox 177"/>
          <p:cNvSpPr txBox="1"/>
          <p:nvPr/>
        </p:nvSpPr>
        <p:spPr>
          <a:xfrm>
            <a:off x="5934899" y="2676386"/>
            <a:ext cx="2848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6762790" y="2703605"/>
            <a:ext cx="288213" cy="315072"/>
          </a:xfrm>
          <a:prstGeom prst="roundRect">
            <a:avLst/>
          </a:prstGeom>
          <a:solidFill>
            <a:srgbClr val="3366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ounded Rectangle 86"/>
          <p:cNvSpPr/>
          <p:nvPr/>
        </p:nvSpPr>
        <p:spPr>
          <a:xfrm>
            <a:off x="6761102" y="3018677"/>
            <a:ext cx="288213" cy="315072"/>
          </a:xfrm>
          <a:prstGeom prst="roundRect">
            <a:avLst/>
          </a:prstGeom>
          <a:solidFill>
            <a:srgbClr val="3366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769661" y="2680511"/>
            <a:ext cx="288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7605460" y="2707376"/>
            <a:ext cx="288213" cy="315259"/>
          </a:xfrm>
          <a:prstGeom prst="roundRect">
            <a:avLst/>
          </a:prstGeom>
          <a:solidFill>
            <a:srgbClr val="008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ounded Rectangle 84"/>
          <p:cNvSpPr/>
          <p:nvPr/>
        </p:nvSpPr>
        <p:spPr>
          <a:xfrm>
            <a:off x="7603772" y="3022635"/>
            <a:ext cx="288213" cy="315259"/>
          </a:xfrm>
          <a:prstGeom prst="roundRect">
            <a:avLst/>
          </a:prstGeom>
          <a:solidFill>
            <a:srgbClr val="008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622448" y="2684368"/>
            <a:ext cx="288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79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Simple swarm</a:t>
            </a:r>
            <a:endParaRPr lang="en-US" dirty="0"/>
          </a:p>
        </p:txBody>
      </p:sp>
      <p:sp>
        <p:nvSpPr>
          <p:cNvPr id="180" name="Rounded Rectangle 179"/>
          <p:cNvSpPr/>
          <p:nvPr/>
        </p:nvSpPr>
        <p:spPr>
          <a:xfrm>
            <a:off x="5507307" y="3025815"/>
            <a:ext cx="288213" cy="31525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81" name="Rounded Rectangle 180"/>
          <p:cNvSpPr/>
          <p:nvPr/>
        </p:nvSpPr>
        <p:spPr>
          <a:xfrm>
            <a:off x="5502681" y="2712689"/>
            <a:ext cx="288213" cy="31525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82" name="Rounded Rectangle 181"/>
          <p:cNvSpPr/>
          <p:nvPr/>
        </p:nvSpPr>
        <p:spPr>
          <a:xfrm>
            <a:off x="6339927" y="2703007"/>
            <a:ext cx="288213" cy="31525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ounded Rectangle 182"/>
          <p:cNvSpPr/>
          <p:nvPr/>
        </p:nvSpPr>
        <p:spPr>
          <a:xfrm>
            <a:off x="6342032" y="3018266"/>
            <a:ext cx="288213" cy="31525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ounded Rectangle 183"/>
          <p:cNvSpPr/>
          <p:nvPr/>
        </p:nvSpPr>
        <p:spPr>
          <a:xfrm>
            <a:off x="7181541" y="2703891"/>
            <a:ext cx="288213" cy="315072"/>
          </a:xfrm>
          <a:prstGeom prst="roundRect">
            <a:avLst/>
          </a:prstGeom>
          <a:solidFill>
            <a:srgbClr val="3366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ounded Rectangle 184"/>
          <p:cNvSpPr/>
          <p:nvPr/>
        </p:nvSpPr>
        <p:spPr>
          <a:xfrm>
            <a:off x="7186368" y="3027948"/>
            <a:ext cx="288213" cy="315072"/>
          </a:xfrm>
          <a:prstGeom prst="roundRect">
            <a:avLst/>
          </a:prstGeom>
          <a:solidFill>
            <a:srgbClr val="3366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ounded Rectangle 185"/>
          <p:cNvSpPr/>
          <p:nvPr/>
        </p:nvSpPr>
        <p:spPr>
          <a:xfrm>
            <a:off x="8015402" y="2704342"/>
            <a:ext cx="288213" cy="315259"/>
          </a:xfrm>
          <a:prstGeom prst="roundRect">
            <a:avLst/>
          </a:prstGeom>
          <a:solidFill>
            <a:srgbClr val="008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ounded Rectangle 186"/>
          <p:cNvSpPr/>
          <p:nvPr/>
        </p:nvSpPr>
        <p:spPr>
          <a:xfrm>
            <a:off x="8013740" y="3019601"/>
            <a:ext cx="288213" cy="315259"/>
          </a:xfrm>
          <a:prstGeom prst="roundRect">
            <a:avLst/>
          </a:prstGeom>
          <a:solidFill>
            <a:srgbClr val="008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213049" y="5883289"/>
            <a:ext cx="392286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/>
              <a:t>multi-threaded swarm</a:t>
            </a:r>
          </a:p>
        </p:txBody>
      </p:sp>
    </p:spTree>
    <p:extLst>
      <p:ext uri="{BB962C8B-B14F-4D97-AF65-F5344CB8AC3E}">
        <p14:creationId xmlns:p14="http://schemas.microsoft.com/office/powerpoint/2010/main" val="2629095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swarm usage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Create swarmfile (file.swarm)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Submit and wait for output</a:t>
            </a:r>
          </a:p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42782" y="2371081"/>
            <a:ext cx="8590738" cy="12718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cd /home/user/dir1 ; ls –l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cd /home/user/dir2 ; ls –l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cd /home/user/dir3 ; ls –l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cd /home/user/dir4 ; ls -l</a:t>
            </a:r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2782" y="4734645"/>
            <a:ext cx="8590738" cy="15595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$ swarm –</a:t>
            </a:r>
            <a:r>
              <a:rPr lang="en-US">
                <a:solidFill>
                  <a:schemeClr val="tx1"/>
                </a:solidFill>
                <a:latin typeface="Lucida Console"/>
              </a:rPr>
              <a:t>f file.swarm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1234567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$ ls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swarm_1234567_0.o    swarm_1234567_1.o    swarm_1234567_2.o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swarm_1234567_0.e    swarm_1234567_1.e    swarm_1234567_2.e</a:t>
            </a:r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4024134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swarm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-f : swarmfile, list of commands to run</a:t>
            </a:r>
          </a:p>
          <a:p>
            <a:r>
              <a:rPr lang="en-US"/>
              <a:t>-g : GB per process (NOT PER NODE OR JOB!)</a:t>
            </a:r>
          </a:p>
          <a:p>
            <a:r>
              <a:rPr lang="en-US"/>
              <a:t>-t : threads/cpus per process (DITTO!)</a:t>
            </a:r>
          </a:p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42782" y="5243598"/>
            <a:ext cx="8590738" cy="4062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$ swarm –f file.swarm –g 4 –t 4</a:t>
            </a: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2782" y="3547739"/>
            <a:ext cx="8590738" cy="12718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>
                <a:solidFill>
                  <a:schemeClr val="tx1"/>
                </a:solidFill>
                <a:latin typeface="Lucida Console"/>
              </a:rPr>
              <a:t>command –p 4 –i /path/to/input1 –o /path/to/output1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command –p 4 –i /path/to/input2 –o /path/to/output2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command –p 4 –i /path/to/input3 –o /path/to/output3</a:t>
            </a:r>
          </a:p>
          <a:p>
            <a:r>
              <a:rPr lang="en-US">
                <a:solidFill>
                  <a:schemeClr val="tx1"/>
                </a:solidFill>
                <a:latin typeface="Lucida Console"/>
              </a:rPr>
              <a:t>command –p 4 –i /path/to/input4 –o /path/to/output4</a:t>
            </a:r>
          </a:p>
          <a:p>
            <a:endParaRPr lang="en-US">
              <a:solidFill>
                <a:schemeClr val="tx1"/>
              </a:solidFill>
              <a:latin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323243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1913</Words>
  <Application>Microsoft Macintosh PowerPoint</Application>
  <PresentationFormat>On-screen Show (4:3)</PresentationFormat>
  <Paragraphs>313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Calibri</vt:lpstr>
      <vt:lpstr>Lucida Console</vt:lpstr>
      <vt:lpstr>Office Theme</vt:lpstr>
      <vt:lpstr>Swarm on the Biowulf2 Cluster</vt:lpstr>
      <vt:lpstr>What is swarm?</vt:lpstr>
      <vt:lpstr>Documentation</vt:lpstr>
      <vt:lpstr>Differences in Biowulf 1 -&gt; 2</vt:lpstr>
      <vt:lpstr>PowerPoint Presentation</vt:lpstr>
      <vt:lpstr>PowerPoint Presentation</vt:lpstr>
      <vt:lpstr>PowerPoint Presentation</vt:lpstr>
      <vt:lpstr>Basic swarm usage</vt:lpstr>
      <vt:lpstr>Standard swarm options</vt:lpstr>
      <vt:lpstr>-t auto</vt:lpstr>
      <vt:lpstr>-b, --bundle</vt:lpstr>
      <vt:lpstr>--singleout</vt:lpstr>
      <vt:lpstr>Miscellaneous</vt:lpstr>
      <vt:lpstr>--devel</vt:lpstr>
      <vt:lpstr>No more .swarm directories</vt:lpstr>
      <vt:lpstr>--license</vt:lpstr>
      <vt:lpstr>--module</vt:lpstr>
      <vt:lpstr>--gres</vt:lpstr>
      <vt:lpstr>-p, --processes-per-subjob</vt:lpstr>
      <vt:lpstr>--logdir</vt:lpstr>
      <vt:lpstr>--time</vt:lpstr>
      <vt:lpstr>Primary sbatch options</vt:lpstr>
      <vt:lpstr>ALL sbatch options</vt:lpstr>
      <vt:lpstr>--prologue and --epilogue</vt:lpstr>
      <vt:lpstr>--W block=true</vt:lpstr>
      <vt:lpstr>-R, --resource</vt:lpstr>
      <vt:lpstr>Examples</vt:lpstr>
      <vt:lpstr>Examples</vt:lpstr>
      <vt:lpstr>Examples</vt:lpstr>
      <vt:lpstr>Examples</vt:lpstr>
      <vt:lpstr>Examples</vt:lpstr>
      <vt:lpstr>Defaults and Limits</vt:lpstr>
      <vt:lpstr>Monitoring Swarms</vt:lpstr>
      <vt:lpstr>Stopping Swarms</vt:lpstr>
      <vt:lpstr>Complex Examples</vt:lpstr>
      <vt:lpstr>Complex Examples</vt:lpstr>
      <vt:lpstr>Complex Examples</vt:lpstr>
      <vt:lpstr>Complex Examples</vt:lpstr>
      <vt:lpstr>Blank Space for More Examples</vt:lpstr>
      <vt:lpstr>Questions?  Comments?</vt:lpstr>
    </vt:vector>
  </TitlesOfParts>
  <Company>NIH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Swarm on the Biowulf2 Cluster</dc:title>
  <dc:creator>David Hoover</dc:creator>
  <cp:lastModifiedBy>Susan</cp:lastModifiedBy>
  <cp:revision>29</cp:revision>
  <dcterms:created xsi:type="dcterms:W3CDTF">2015-09-14T13:29:24Z</dcterms:created>
  <dcterms:modified xsi:type="dcterms:W3CDTF">2021-04-22T18:28:34Z</dcterms:modified>
</cp:coreProperties>
</file>